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"/>
  </p:notesMasterIdLst>
  <p:sldIdLst>
    <p:sldId id="261" r:id="rId2"/>
    <p:sldId id="262" r:id="rId3"/>
    <p:sldId id="266" r:id="rId4"/>
    <p:sldId id="268" r:id="rId5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4698"/>
  </p:normalViewPr>
  <p:slideViewPr>
    <p:cSldViewPr>
      <p:cViewPr varScale="1">
        <p:scale>
          <a:sx n="77" d="100"/>
          <a:sy n="77" d="100"/>
        </p:scale>
        <p:origin x="888" y="1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50D5-CCEA-A445-BBAC-2115BC3A49B2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AB21-6273-874A-81CC-8572FE8070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65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AB21-6273-874A-81CC-8572FE80705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9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A51-AE71-E948-9AA7-FDE125F92F44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A207-81AF-4641-975A-5FA9F2F1A0DA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1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7"/>
            <a:ext cx="1543050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7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39-4084-E849-953E-BA20558BC870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5579-8AC8-A447-8945-78CEDEE29DD8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5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93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007-01D8-814E-B4A3-2D47E84830D7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7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DEF5-F646-AD42-931E-08C3AAE199B9}" type="datetime1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96C9-BCFD-C748-A697-F1C1A42E7FD9}" type="datetime1">
              <a:rPr lang="fr-FR" smtClean="0"/>
              <a:t>31/03/2017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4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1B45-F75D-8245-A49A-925B8470B827}" type="datetime1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1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1D3-6CA1-E14C-81C9-C370B3D2707E}" type="datetime1">
              <a:rPr lang="fr-FR" smtClean="0"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5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2" y="394413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5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40C4-2E5A-7746-ADFD-5AAA9ACFD55C}" type="datetime1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D6E4-F692-A746-BF89-C849C976E92F}" type="datetime1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5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0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5D51-AACD-584F-8524-82FDC8683AE0}" type="datetime1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02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0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DB3C-136D-4040-B32C-0C5796C4E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20" Type="http://schemas.microsoft.com/office/2007/relationships/hdphoto" Target="../media/hdphoto9.wdp"/><Relationship Id="rId21" Type="http://schemas.openxmlformats.org/officeDocument/2006/relationships/image" Target="../media/image11.jpeg"/><Relationship Id="rId22" Type="http://schemas.microsoft.com/office/2007/relationships/hdphoto" Target="../media/hdphoto10.wdp"/><Relationship Id="rId23" Type="http://schemas.openxmlformats.org/officeDocument/2006/relationships/image" Target="../media/image12.jpeg"/><Relationship Id="rId24" Type="http://schemas.microsoft.com/office/2007/relationships/hdphoto" Target="../media/hdphoto11.wdp"/><Relationship Id="rId25" Type="http://schemas.openxmlformats.org/officeDocument/2006/relationships/image" Target="../media/image13.jpeg"/><Relationship Id="rId26" Type="http://schemas.microsoft.com/office/2007/relationships/hdphoto" Target="../media/hdphoto12.wdp"/><Relationship Id="rId27" Type="http://schemas.openxmlformats.org/officeDocument/2006/relationships/image" Target="../media/image14.jpe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1" Type="http://schemas.openxmlformats.org/officeDocument/2006/relationships/image" Target="../media/image6.jpeg"/><Relationship Id="rId12" Type="http://schemas.microsoft.com/office/2007/relationships/hdphoto" Target="../media/hdphoto5.wdp"/><Relationship Id="rId13" Type="http://schemas.openxmlformats.org/officeDocument/2006/relationships/image" Target="../media/image7.jpeg"/><Relationship Id="rId14" Type="http://schemas.microsoft.com/office/2007/relationships/hdphoto" Target="../media/hdphoto6.wdp"/><Relationship Id="rId15" Type="http://schemas.openxmlformats.org/officeDocument/2006/relationships/image" Target="../media/image8.jpeg"/><Relationship Id="rId16" Type="http://schemas.microsoft.com/office/2007/relationships/hdphoto" Target="../media/hdphoto7.wdp"/><Relationship Id="rId17" Type="http://schemas.openxmlformats.org/officeDocument/2006/relationships/image" Target="../media/image9.jpeg"/><Relationship Id="rId18" Type="http://schemas.microsoft.com/office/2007/relationships/hdphoto" Target="../media/hdphoto8.wdp"/><Relationship Id="rId1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eg"/><Relationship Id="rId8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4.wdp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microsoft.com/office/2007/relationships/hdphoto" Target="../media/hdphoto15.wdp"/><Relationship Id="rId8" Type="http://schemas.openxmlformats.org/officeDocument/2006/relationships/image" Target="../media/image18.jpeg"/><Relationship Id="rId9" Type="http://schemas.microsoft.com/office/2007/relationships/hdphoto" Target="../media/hdphoto16.wdp"/><Relationship Id="rId1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gif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260647" y="272480"/>
            <a:ext cx="6480000" cy="647700"/>
          </a:xfrm>
          <a:prstGeom prst="rect">
            <a:avLst/>
          </a:prstGeom>
          <a:solidFill>
            <a:srgbClr val="4CC8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45720" tIns="0" rIns="4572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Batavia Bold" charset="0"/>
                <a:ea typeface="ＭＳ ゴシック" charset="-128"/>
                <a:cs typeface="Times New Roman" charset="0"/>
              </a:rPr>
              <a:t>Le personnel de l’école</a:t>
            </a:r>
            <a:endParaRPr lang="fr-FR" sz="2400" b="1" dirty="0">
              <a:solidFill>
                <a:srgbClr val="666699"/>
              </a:solidFill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sp>
        <p:nvSpPr>
          <p:cNvPr id="18" name="Zone de texte 28"/>
          <p:cNvSpPr txBox="1"/>
          <p:nvPr/>
        </p:nvSpPr>
        <p:spPr>
          <a:xfrm>
            <a:off x="443528" y="1069137"/>
            <a:ext cx="6292215" cy="3568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96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600" b="1" dirty="0">
                <a:solidFill>
                  <a:srgbClr val="3366FF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Pour la rentrée </a:t>
            </a:r>
            <a:r>
              <a:rPr lang="fr-FR" sz="1600" b="1" dirty="0" smtClean="0">
                <a:solidFill>
                  <a:srgbClr val="3366FF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2017, </a:t>
            </a:r>
            <a:r>
              <a:rPr lang="fr-FR" sz="1600" b="1" dirty="0">
                <a:solidFill>
                  <a:srgbClr val="3366FF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la répartition des classes ne sera connue qu’au mois de septembre.</a:t>
            </a:r>
            <a:endParaRPr lang="fr-FR" sz="1200" b="1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342900" lvl="0" indent="-342900">
              <a:lnSpc>
                <a:spcPts val="1960"/>
              </a:lnSpc>
              <a:spcAft>
                <a:spcPts val="1200"/>
              </a:spcAft>
              <a:buSzPts val="16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r>
              <a:rPr lang="fr-FR" sz="1800" b="1" dirty="0">
                <a:solidFill>
                  <a:srgbClr val="AF4FD7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Les enseignantes</a:t>
            </a:r>
            <a:r>
              <a:rPr lang="fr-FR" sz="1600" b="1" dirty="0">
                <a:solidFill>
                  <a:srgbClr val="AF4FD7"/>
                </a:solidFill>
                <a:effectLst/>
                <a:latin typeface="Devanagari Sangam MN" charset="0"/>
                <a:ea typeface="ＭＳ ゴシック" charset="-128"/>
                <a:cs typeface="Times" charset="0"/>
              </a:rPr>
              <a:t>  </a:t>
            </a:r>
            <a:r>
              <a:rPr lang="fr-FR" sz="1600" dirty="0">
                <a:effectLst/>
                <a:latin typeface="Devanagari Sangam MN" charset="0"/>
                <a:ea typeface="ＭＳ ゴシック" charset="-128"/>
                <a:cs typeface="Times New Roman" charset="0"/>
              </a:rPr>
              <a:t>(ann</a:t>
            </a:r>
            <a:r>
              <a:rPr lang="fr-FR" sz="1600" dirty="0">
                <a:effectLst/>
                <a:latin typeface="Times New Roman" charset="0"/>
                <a:ea typeface="ＭＳ ゴシック" charset="-128"/>
                <a:cs typeface="Times New Roman" charset="0"/>
              </a:rPr>
              <a:t>é</a:t>
            </a:r>
            <a:r>
              <a:rPr lang="fr-FR" sz="1600" dirty="0">
                <a:effectLst/>
                <a:latin typeface="Devanagari Sangam MN" charset="0"/>
                <a:ea typeface="ＭＳ ゴシック" charset="-128"/>
                <a:cs typeface="Times New Roman" charset="0"/>
              </a:rPr>
              <a:t>e scolaire 2016-2017)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 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0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0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0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0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r>
              <a:rPr lang="fr-FR" sz="10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0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marL="457200" algn="ctr">
              <a:spcAft>
                <a:spcPts val="1200"/>
              </a:spcAft>
              <a:tabLst>
                <a:tab pos="270510" algn="l"/>
              </a:tabLst>
            </a:pPr>
            <a:endParaRPr lang="fr-FR" sz="1000" dirty="0">
              <a:latin typeface="Antipasto" charset="0"/>
              <a:ea typeface="ＭＳ ゴシック" charset="-128"/>
              <a:cs typeface="Times New Roman" charset="0"/>
            </a:endParaRPr>
          </a:p>
          <a:p>
            <a:pPr marL="342900" lvl="0" indent="-342900">
              <a:spcAft>
                <a:spcPts val="1200"/>
              </a:spcAft>
              <a:buSzPts val="16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endParaRPr lang="fr-FR" sz="1000" dirty="0">
              <a:latin typeface="Antipasto" charset="0"/>
              <a:ea typeface="ＭＳ ゴシック" charset="-128"/>
              <a:cs typeface="Times New Roman" charset="0"/>
            </a:endParaRPr>
          </a:p>
          <a:p>
            <a:pPr marL="342900" lvl="0" indent="-342900">
              <a:spcAft>
                <a:spcPts val="1200"/>
              </a:spcAft>
              <a:buSzPts val="16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endParaRPr lang="fr-FR" sz="1000" dirty="0" smtClean="0">
              <a:solidFill>
                <a:srgbClr val="AF4FD7"/>
              </a:solidFill>
              <a:effectLst/>
              <a:latin typeface="Antipasto" charset="0"/>
              <a:ea typeface="ＭＳ ゴシック" charset="-128"/>
              <a:cs typeface="Times New Roman" charset="0"/>
            </a:endParaRPr>
          </a:p>
          <a:p>
            <a:pPr marL="342900" lvl="0" indent="-342900">
              <a:spcAft>
                <a:spcPts val="1200"/>
              </a:spcAft>
              <a:buSzPts val="1600"/>
              <a:buFont typeface="Arial" charset="0"/>
              <a:buChar char="•"/>
              <a:tabLst>
                <a:tab pos="270510" algn="l"/>
              </a:tabLst>
            </a:pPr>
            <a:endParaRPr lang="fr-FR" sz="1800" dirty="0" smtClean="0">
              <a:solidFill>
                <a:srgbClr val="AF4FD7"/>
              </a:solidFill>
              <a:effectLst/>
              <a:latin typeface="Fineliner Script" charset="0"/>
              <a:ea typeface="ＭＳ ゴシック" charset="-128"/>
              <a:cs typeface="Times" charset="0"/>
            </a:endParaRPr>
          </a:p>
          <a:p>
            <a:pPr marL="342900" lvl="0" indent="-342900">
              <a:spcAft>
                <a:spcPts val="1200"/>
              </a:spcAft>
              <a:buSzPts val="16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r>
              <a:rPr lang="fr-FR" sz="1800" dirty="0" smtClean="0">
                <a:solidFill>
                  <a:srgbClr val="AF4FD7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Les </a:t>
            </a:r>
            <a:r>
              <a:rPr lang="fr-FR" sz="1800" dirty="0">
                <a:solidFill>
                  <a:srgbClr val="AF4FD7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ATSEM</a:t>
            </a:r>
            <a:r>
              <a:rPr lang="fr-FR" sz="1800" dirty="0">
                <a:effectLst/>
                <a:latin typeface="Fineliner Script" charset="0"/>
                <a:ea typeface="ＭＳ ゴシック" charset="-128"/>
                <a:cs typeface="Times New Roman" charset="0"/>
              </a:rPr>
              <a:t>: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 smtClean="0">
              <a:effectLst/>
              <a:latin typeface="Antipasto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>
              <a:latin typeface="Antipasto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 smtClean="0">
              <a:effectLst/>
              <a:latin typeface="Antipasto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>
              <a:latin typeface="Antipasto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 smtClean="0">
              <a:effectLst/>
              <a:latin typeface="Antipasto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fr-FR" sz="1400" dirty="0">
              <a:latin typeface="Antipasto" charset="0"/>
              <a:ea typeface="ＭＳ ゴシック" charset="-128"/>
              <a:cs typeface="Times New Roman" charset="0"/>
            </a:endParaRPr>
          </a:p>
          <a:p>
            <a:pPr algn="ctr"/>
            <a:r>
              <a:rPr lang="fr-FR" sz="1200" dirty="0" smtClean="0">
                <a:effectLst/>
                <a:latin typeface="Antipasto" charset="0"/>
                <a:ea typeface="Antipasto" charset="0"/>
                <a:cs typeface="Antipasto" charset="0"/>
              </a:rPr>
              <a:t>XXX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	                  </a:t>
            </a:r>
            <a:r>
              <a:rPr lang="fr-FR" sz="1200" dirty="0" smtClean="0">
                <a:effectLst/>
                <a:latin typeface="Antipasto" charset="0"/>
                <a:ea typeface="Antipasto" charset="0"/>
                <a:cs typeface="Antipasto" charset="0"/>
              </a:rPr>
              <a:t>XXX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 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		       </a:t>
            </a:r>
            <a:r>
              <a:rPr lang="fr-FR" sz="1200" dirty="0" smtClean="0">
                <a:effectLst/>
                <a:latin typeface="Antipasto" charset="0"/>
                <a:ea typeface="Antipasto" charset="0"/>
                <a:cs typeface="Antipasto" charset="0"/>
              </a:rPr>
              <a:t>XXX</a:t>
            </a:r>
            <a:r>
              <a:rPr lang="fr-FR" sz="1200" dirty="0" smtClean="0">
                <a:effectLst/>
                <a:latin typeface="Antipasto" charset="0"/>
                <a:ea typeface="Antipasto" charset="0"/>
                <a:cs typeface="Antipasto" charset="0"/>
              </a:rPr>
              <a:t>		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XXX</a:t>
            </a:r>
            <a:endParaRPr lang="fr-FR" sz="1200" dirty="0">
              <a:latin typeface="Antipasto" charset="0"/>
              <a:ea typeface="Antipasto" charset="0"/>
              <a:cs typeface="Antipasto" charset="0"/>
            </a:endParaRPr>
          </a:p>
          <a:p>
            <a:pPr algn="ctr">
              <a:spcAft>
                <a:spcPts val="0"/>
              </a:spcAft>
            </a:pP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8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/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XXX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	                   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XXX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	                                           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SXXX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	        </a:t>
            </a:r>
            <a:r>
              <a:rPr lang="fr-FR" sz="1200" dirty="0" smtClean="0">
                <a:latin typeface="Antipasto" charset="0"/>
                <a:ea typeface="Antipasto" charset="0"/>
                <a:cs typeface="Antipasto" charset="0"/>
              </a:rPr>
              <a:t>XXX </a:t>
            </a:r>
            <a:r>
              <a:rPr lang="fr-FR" sz="1200" dirty="0">
                <a:latin typeface="Antipasto" charset="0"/>
                <a:ea typeface="Antipasto" charset="0"/>
                <a:cs typeface="Antipasto" charset="0"/>
              </a:rPr>
              <a:t>(apprenti)</a:t>
            </a:r>
          </a:p>
          <a:p>
            <a:pPr algn="ctr"/>
            <a:endParaRPr lang="fr-FR" sz="1050" dirty="0">
              <a:latin typeface="Rockwell" charset="0"/>
              <a:ea typeface="ＭＳ ゴシック" charset="-128"/>
              <a:cs typeface="Times New Roman" charset="0"/>
            </a:endParaRPr>
          </a:p>
          <a:p>
            <a:pPr algn="ctr"/>
            <a:endParaRPr lang="fr-FR" sz="1100" dirty="0">
              <a:latin typeface="Rockwell" charset="0"/>
              <a:ea typeface="ＭＳ ゴシック" charset="-128"/>
              <a:cs typeface="Times New Roman" charset="0"/>
            </a:endParaRPr>
          </a:p>
          <a:p>
            <a:pPr algn="ctr"/>
            <a:endParaRPr lang="fr-FR" sz="1200" dirty="0"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fr-FR" sz="800" dirty="0">
                <a:effectLst/>
                <a:latin typeface="Antipasto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>
              <a:spcAft>
                <a:spcPts val="1200"/>
              </a:spcAft>
              <a:tabLst>
                <a:tab pos="270510" algn="l"/>
              </a:tabLst>
            </a:pPr>
            <a:r>
              <a:rPr lang="fr-FR" sz="1600" dirty="0">
                <a:effectLst/>
                <a:latin typeface="Rockwell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pic>
        <p:nvPicPr>
          <p:cNvPr id="31" name="Image 3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07" y="1880460"/>
            <a:ext cx="127063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266" y="1862601"/>
            <a:ext cx="151257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004" y="3965872"/>
            <a:ext cx="1438275" cy="143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4" name="Image 33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146" y="3982629"/>
            <a:ext cx="1130300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213" y="3972563"/>
            <a:ext cx="1200785" cy="14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>
            <a:off x="242134" y="3426219"/>
            <a:ext cx="3168352" cy="451406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marL="457200">
              <a:lnSpc>
                <a:spcPts val="8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b="1" dirty="0" smtClean="0">
                <a:latin typeface="Century Gothic" charset="0"/>
                <a:ea typeface="Century Gothic" charset="0"/>
                <a:cs typeface="Century Gothic" charset="0"/>
              </a:rPr>
              <a:t>XXX</a:t>
            </a: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directrice</a:t>
            </a:r>
          </a:p>
          <a:p>
            <a:pPr marL="457200">
              <a:lnSpc>
                <a:spcPts val="8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petite et moyenne section</a:t>
            </a:r>
            <a:endParaRPr lang="fr-FR" sz="11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14621" y="3399355"/>
            <a:ext cx="2600479" cy="502702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b="1" dirty="0" smtClean="0">
                <a:latin typeface="Century Gothic" charset="0"/>
                <a:ea typeface="Century Gothic" charset="0"/>
                <a:cs typeface="Century Gothic" charset="0"/>
              </a:rPr>
              <a:t>XXX</a:t>
            </a:r>
            <a:endParaRPr lang="fr-FR" sz="11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petite et moyenne section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90225" y="5457697"/>
            <a:ext cx="1955269" cy="518604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b="1" dirty="0" smtClean="0">
                <a:latin typeface="Century Gothic" charset="0"/>
                <a:ea typeface="Century Gothic" charset="0"/>
                <a:cs typeface="Century Gothic" charset="0"/>
              </a:rPr>
              <a:t>XXX</a:t>
            </a:r>
            <a:endParaRPr lang="fr-FR" sz="11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moyenne section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422143" y="5461119"/>
            <a:ext cx="2448272" cy="514372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b="1" dirty="0" smtClean="0">
                <a:latin typeface="Century Gothic" charset="0"/>
                <a:ea typeface="Century Gothic" charset="0"/>
                <a:cs typeface="Century Gothic" charset="0"/>
              </a:rPr>
              <a:t>XXX</a:t>
            </a:r>
            <a:endParaRPr lang="fr-FR" sz="11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grande section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907415" y="5463414"/>
            <a:ext cx="2448272" cy="514372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b="1" dirty="0" smtClean="0">
                <a:latin typeface="Century Gothic" charset="0"/>
                <a:ea typeface="Century Gothic" charset="0"/>
                <a:cs typeface="Century Gothic" charset="0"/>
              </a:rPr>
              <a:t>XXX</a:t>
            </a:r>
            <a:endParaRPr lang="fr-FR" sz="11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>
              <a:lnSpc>
                <a:spcPts val="1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fr-FR" sz="1100" dirty="0" smtClean="0">
                <a:latin typeface="Century Gothic" charset="0"/>
                <a:ea typeface="Century Gothic" charset="0"/>
                <a:cs typeface="Century Gothic" charset="0"/>
              </a:rPr>
              <a:t>grande section </a:t>
            </a:r>
          </a:p>
        </p:txBody>
      </p:sp>
      <p:pic>
        <p:nvPicPr>
          <p:cNvPr id="43" name="Image 42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4" y="6277271"/>
            <a:ext cx="1279525" cy="13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486" y="6274531"/>
            <a:ext cx="1123950" cy="13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/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393" y="6274530"/>
            <a:ext cx="1279525" cy="13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45"/>
          <p:cNvPicPr/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635"/>
          <a:stretch/>
        </p:blipFill>
        <p:spPr bwMode="auto">
          <a:xfrm>
            <a:off x="5019043" y="6277271"/>
            <a:ext cx="1340485" cy="13404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7" name="Image 46"/>
          <p:cNvPicPr/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4" y="8015413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47"/>
          <p:cNvPicPr/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620" y="8015413"/>
            <a:ext cx="11684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48"/>
          <p:cNvPicPr/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12" y="8023116"/>
            <a:ext cx="122618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/>
          <p:cNvPicPr/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1551" y="8023116"/>
            <a:ext cx="964565" cy="131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5891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435785" y="272480"/>
            <a:ext cx="6030684" cy="647700"/>
          </a:xfrm>
          <a:prstGeom prst="rect">
            <a:avLst/>
          </a:prstGeom>
          <a:solidFill>
            <a:srgbClr val="4CC8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45720" tIns="0" rIns="4572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600" b="1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Batavia Bold" charset="0"/>
                <a:ea typeface="ＭＳ ゴシック" charset="-128"/>
                <a:cs typeface="Times New Roman" charset="0"/>
              </a:rPr>
              <a:t>Renseignements pratiques</a:t>
            </a:r>
            <a:endParaRPr lang="fr-FR" sz="2400" b="1">
              <a:solidFill>
                <a:srgbClr val="666699"/>
              </a:solidFill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sp>
        <p:nvSpPr>
          <p:cNvPr id="15" name="Zone de texte 44"/>
          <p:cNvSpPr txBox="1"/>
          <p:nvPr/>
        </p:nvSpPr>
        <p:spPr>
          <a:xfrm>
            <a:off x="332655" y="1044429"/>
            <a:ext cx="6182445" cy="83549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200"/>
              </a:spcAft>
              <a:buSzPts val="1400"/>
              <a:tabLst>
                <a:tab pos="270510" algn="l"/>
              </a:tabLst>
            </a:pPr>
            <a:r>
              <a:rPr lang="fr-FR" sz="1400" b="1" dirty="0" smtClean="0">
                <a:solidFill>
                  <a:srgbClr val="660066"/>
                </a:solidFill>
                <a:latin typeface="Fineliner Script" charset="0"/>
                <a:ea typeface="Fineliner Script" charset="0"/>
                <a:cs typeface="Fineliner Script" charset="0"/>
              </a:rPr>
              <a:t>LES JOURS DE CLASSE</a:t>
            </a:r>
            <a:endParaRPr lang="fr-FR" sz="1400" dirty="0">
              <a:effectLst/>
              <a:latin typeface="Fineliner Script" charset="0"/>
              <a:ea typeface="Fineliner Script" charset="0"/>
              <a:cs typeface="Fineliner Script" charset="0"/>
            </a:endParaRPr>
          </a:p>
          <a:p>
            <a:pPr marL="180340">
              <a:tabLst>
                <a:tab pos="270510" algn="l"/>
              </a:tabLst>
            </a:pP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Lundi, mardi, et jeudi toute la 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journée,</a:t>
            </a:r>
          </a:p>
          <a:p>
            <a:pPr marL="180340">
              <a:tabLst>
                <a:tab pos="270510" algn="l"/>
              </a:tabLst>
            </a:pP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Mercredi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et vendredi 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matin</a:t>
            </a:r>
            <a:endParaRPr lang="fr-FR" sz="1200" b="1" dirty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>
              <a:spcAft>
                <a:spcPts val="1200"/>
              </a:spcAft>
              <a:buSzPts val="14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r>
              <a:rPr lang="fr-FR" sz="1600" b="1" dirty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Les horaires </a:t>
            </a:r>
            <a:r>
              <a:rPr lang="fr-FR" sz="1600" b="1" dirty="0" smtClean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:</a:t>
            </a:r>
            <a:endParaRPr lang="fr-FR" sz="1600" dirty="0">
              <a:latin typeface="Rockwell" charset="0"/>
              <a:ea typeface="ＭＳ ゴシック" charset="-128"/>
              <a:cs typeface="Times New Roman" charset="0"/>
            </a:endParaRPr>
          </a:p>
          <a:p>
            <a:pPr marL="171450" lvl="0" indent="-171450">
              <a:spcAft>
                <a:spcPts val="1200"/>
              </a:spcAft>
              <a:buSzPts val="1400"/>
              <a:buFont typeface="Wingdings" charset="2"/>
              <a:buChar char="§"/>
              <a:tabLst>
                <a:tab pos="270510" algn="l"/>
              </a:tabLst>
            </a:pPr>
            <a:r>
              <a:rPr lang="fr-FR" sz="1200" u="sng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le </a:t>
            </a:r>
            <a:r>
              <a:rPr lang="fr-FR" sz="1200" u="sng" dirty="0">
                <a:effectLst/>
                <a:latin typeface="Century Gothic" charset="0"/>
                <a:ea typeface="Century Gothic" charset="0"/>
                <a:cs typeface="Century Gothic" charset="0"/>
              </a:rPr>
              <a:t>matin :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Les portes de l’école sont ouvertes de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8h20 à 8h40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. Chaque enfant est accompagné par un adulte jusqu’à sa classe. N’attendez pas le dernier moment pour emmener votre enfant afin qu’il puisse participer aux activités d’accueil. Pensez à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le faire passer aux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toilettes. </a:t>
            </a: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Lundi, mardi et jeudi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, la sortie s’effectue de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11h40 à 11h50</a:t>
            </a:r>
            <a:endParaRPr lang="fr-FR" sz="12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Mercredi et vendredi,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la sortie s’effectue de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 11h50 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à12h</a:t>
            </a:r>
            <a:endParaRPr lang="fr-FR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51790" indent="-171450">
              <a:spcAft>
                <a:spcPts val="1200"/>
              </a:spcAft>
              <a:buFont typeface="Arial" charset="0"/>
              <a:buChar char="•"/>
              <a:tabLst>
                <a:tab pos="270510" algn="l"/>
              </a:tabLst>
            </a:pPr>
            <a:r>
              <a:rPr lang="fr-FR" sz="1200" u="sng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L’après-midi </a:t>
            </a:r>
            <a:r>
              <a:rPr lang="fr-FR" sz="1200" u="sng" dirty="0">
                <a:effectLst/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Les enfants sont accueillis de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13h40 à 13h50.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Chaque enfant, après être passé aux toilettes, est accompagné par un adulte jusqu’au dortoir  pour les petits et moyens), dans la classe pour les grands.</a:t>
            </a: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La sortie s’effectue de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16h à 16h10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180340">
              <a:tabLst>
                <a:tab pos="270510" algn="l"/>
              </a:tabLst>
            </a:pPr>
            <a:endParaRPr lang="fr-FR" sz="800" b="1" dirty="0">
              <a:solidFill>
                <a:srgbClr val="7030A0"/>
              </a:solidFill>
              <a:latin typeface="+mj-lt"/>
              <a:ea typeface="Fineliner Script" charset="0"/>
              <a:cs typeface="Fineliner Script" charset="0"/>
            </a:endParaRPr>
          </a:p>
          <a:p>
            <a:pPr marL="180340" algn="ctr">
              <a:tabLst>
                <a:tab pos="270510" algn="l"/>
              </a:tabLst>
            </a:pPr>
            <a:r>
              <a:rPr lang="fr-FR" sz="1600" b="1" dirty="0" smtClean="0">
                <a:solidFill>
                  <a:srgbClr val="660066"/>
                </a:solidFill>
                <a:latin typeface="Fineliner Script" charset="0"/>
                <a:ea typeface="ＭＳ ゴシック" charset="-128"/>
                <a:cs typeface="Times" charset="0"/>
              </a:rPr>
              <a:t>LE PERISCOLAIRE</a:t>
            </a:r>
          </a:p>
          <a:p>
            <a:pPr marL="180340" algn="ctr">
              <a:tabLst>
                <a:tab pos="270510" algn="l"/>
              </a:tabLst>
            </a:pPr>
            <a:r>
              <a:rPr lang="fr-FR" sz="1400" dirty="0" smtClean="0">
                <a:effectLst/>
                <a:latin typeface="Antipasto" charset="0"/>
                <a:ea typeface="Antipasto" charset="0"/>
                <a:cs typeface="Antipasto" charset="0"/>
              </a:rPr>
              <a:t>(toutes les inscriptions se font en mairie)</a:t>
            </a:r>
          </a:p>
          <a:p>
            <a:pPr marL="180340" algn="ctr">
              <a:tabLst>
                <a:tab pos="270510" algn="l"/>
              </a:tabLst>
            </a:pPr>
            <a:endParaRPr lang="fr-FR" sz="800" dirty="0">
              <a:effectLst/>
              <a:latin typeface="Antipasto" charset="0"/>
              <a:ea typeface="Antipasto" charset="0"/>
              <a:cs typeface="Antipasto" charset="0"/>
            </a:endParaRPr>
          </a:p>
          <a:p>
            <a:pPr marL="342900" marR="1040130" lvl="0" indent="-342900" algn="just">
              <a:spcAft>
                <a:spcPts val="1200"/>
              </a:spcAft>
              <a:buSzPts val="1600"/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Restauration scolaire </a:t>
            </a:r>
            <a:r>
              <a:rPr lang="fr-FR" sz="1200" i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Il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n’y a </a:t>
            </a:r>
            <a:r>
              <a:rPr lang="fr-FR" sz="1200" b="1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pas de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</a:rPr>
              <a:t>restaurant scolaire pour les élèves de petite section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Mme </a:t>
            </a: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XXX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assure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une permanence tous les matins dans le hall d’entrée de l’école. </a:t>
            </a:r>
            <a:r>
              <a:rPr lang="fr-FR" sz="1200" b="1" dirty="0" smtClean="0">
                <a:latin typeface="Century Gothic" charset="0"/>
                <a:ea typeface="Century Gothic" charset="0"/>
                <a:cs typeface="Century Gothic" charset="0"/>
                <a:sym typeface="Webdings" charset="2"/>
              </a:rPr>
              <a:t>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: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06.03.XX</a:t>
            </a:r>
            <a:endParaRPr lang="fr-FR" sz="12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spcAft>
                <a:spcPts val="1200"/>
              </a:spcAft>
              <a:buSzPts val="1600"/>
              <a:buBlip>
                <a:blip r:embed="rId2"/>
              </a:buBlip>
              <a:tabLst>
                <a:tab pos="270510" algn="l"/>
              </a:tabLst>
            </a:pPr>
            <a:r>
              <a:rPr lang="fr-FR" sz="1400" b="1" dirty="0">
                <a:solidFill>
                  <a:srgbClr val="74367A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Activit</a:t>
            </a:r>
            <a:r>
              <a:rPr lang="fr-FR" sz="1400" b="1" dirty="0">
                <a:solidFill>
                  <a:srgbClr val="74367A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é</a:t>
            </a:r>
            <a:r>
              <a:rPr lang="fr-FR" sz="1400" b="1" dirty="0">
                <a:solidFill>
                  <a:srgbClr val="74367A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s du vendredi apr</a:t>
            </a:r>
            <a:r>
              <a:rPr lang="fr-FR" sz="1400" b="1" dirty="0">
                <a:solidFill>
                  <a:srgbClr val="74367A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è</a:t>
            </a:r>
            <a:r>
              <a:rPr lang="fr-FR" sz="1400" b="1" dirty="0">
                <a:solidFill>
                  <a:srgbClr val="74367A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s-midi </a:t>
            </a:r>
            <a:endParaRPr lang="fr-FR" sz="1400" b="1" dirty="0">
              <a:solidFill>
                <a:srgbClr val="74367A"/>
              </a:solidFill>
              <a:latin typeface="Fineliner Script" charset="0"/>
              <a:ea typeface="ＭＳ ゴシック" charset="-128"/>
              <a:cs typeface="Times" charset="0"/>
            </a:endParaRPr>
          </a:p>
          <a:p>
            <a:pPr>
              <a:spcAft>
                <a:spcPts val="1200"/>
              </a:spcAft>
              <a:buSzPts val="1600"/>
              <a:tabLst>
                <a:tab pos="270510" algn="l"/>
              </a:tabLst>
            </a:pP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Les </a:t>
            </a:r>
            <a:r>
              <a:rPr lang="fr-FR" sz="1200" dirty="0">
                <a:latin typeface="Century Gothic" charset="0"/>
                <a:ea typeface="Century Gothic" charset="0"/>
                <a:cs typeface="Century Gothic" charset="0"/>
              </a:rPr>
              <a:t>activités ont lieu à l’école </a:t>
            </a: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de </a:t>
            </a:r>
            <a:r>
              <a:rPr lang="fr-FR" sz="1200" dirty="0">
                <a:latin typeface="Century Gothic" charset="0"/>
                <a:ea typeface="Century Gothic" charset="0"/>
                <a:cs typeface="Century Gothic" charset="0"/>
              </a:rPr>
              <a:t>13h30 à16h30. </a:t>
            </a:r>
            <a:endParaRPr lang="fr-FR" sz="1200" dirty="0" smtClean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Aft>
                <a:spcPts val="1200"/>
              </a:spcAft>
              <a:buSzPts val="1600"/>
              <a:tabLst>
                <a:tab pos="270510" algn="l"/>
              </a:tabLst>
            </a:pP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Mme </a:t>
            </a:r>
            <a:r>
              <a:rPr lang="fr-FR" sz="1200" b="1" dirty="0" smtClean="0">
                <a:latin typeface="Century Gothic" charset="0"/>
                <a:ea typeface="Century Gothic" charset="0"/>
                <a:cs typeface="Century Gothic" charset="0"/>
              </a:rPr>
              <a:t>XX</a:t>
            </a:r>
            <a:r>
              <a:rPr lang="fr-FR" sz="1200" b="1" dirty="0" smtClean="0">
                <a:latin typeface="Century Gothic" charset="0"/>
                <a:ea typeface="Century Gothic" charset="0"/>
                <a:cs typeface="Century Gothic" charset="0"/>
                <a:sym typeface="Webdings" charset="2"/>
              </a:rPr>
              <a:t> </a:t>
            </a: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07.54.XX</a:t>
            </a:r>
            <a:endParaRPr lang="fr-FR" sz="120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marR="88900" lvl="0" indent="-342900">
              <a:spcAft>
                <a:spcPts val="700"/>
              </a:spcAft>
              <a:buSzPts val="1600"/>
              <a:buFont typeface="Symbol" charset="2"/>
              <a:buBlip>
                <a:blip r:embed="rId2"/>
              </a:buBlip>
            </a:pPr>
            <a:r>
              <a:rPr lang="fr-FR" sz="1400" b="1" dirty="0" smtClean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Garderie </a:t>
            </a: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p</a:t>
            </a: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 New Roman" charset="0"/>
              </a:rPr>
              <a:t>é</a:t>
            </a: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ＭＳ ゴシック" charset="-128"/>
                <a:cs typeface="Times" charset="0"/>
              </a:rPr>
              <a:t>riscolaire </a:t>
            </a:r>
            <a:r>
              <a:rPr lang="fr-FR" sz="1400" b="1" i="1" dirty="0" smtClean="0">
                <a:effectLst/>
                <a:latin typeface="Devanagari Sangam MN" charset="0"/>
                <a:ea typeface="ＭＳ ゴシック" charset="-128"/>
                <a:cs typeface="Times" charset="0"/>
              </a:rPr>
              <a:t> </a:t>
            </a:r>
            <a:endParaRPr lang="fr-FR" sz="1400" i="1" dirty="0">
              <a:latin typeface="Antipasto" charset="0"/>
              <a:ea typeface="Antipasto" charset="0"/>
              <a:cs typeface="Antipasto" charset="0"/>
            </a:endParaRPr>
          </a:p>
          <a:p>
            <a:pPr marL="342900" marR="88900" lvl="0" indent="-342900">
              <a:spcAft>
                <a:spcPts val="700"/>
              </a:spcAft>
              <a:buSzPts val="1600"/>
              <a:buFont typeface="Wingdings" charset="2"/>
              <a:buChar char="§"/>
            </a:pP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accueil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du matin: de 7h30 à l’entrée en classe, </a:t>
            </a:r>
            <a:endParaRPr lang="fr-FR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marR="88900" lvl="0" indent="-342900">
              <a:spcAft>
                <a:spcPts val="700"/>
              </a:spcAft>
              <a:buSzPts val="1600"/>
              <a:buFont typeface="Wingdings" charset="2"/>
              <a:buChar char="§"/>
            </a:pP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l'après-midi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: de la fin des classes jusqu’à 18h 30</a:t>
            </a:r>
            <a:r>
              <a:rPr lang="fr-FR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            </a:t>
            </a:r>
            <a:r>
              <a:rPr lang="fr-FR" sz="1200" dirty="0" smtClean="0">
                <a:latin typeface="Century Gothic" charset="0"/>
                <a:ea typeface="Century Gothic" charset="0"/>
                <a:cs typeface="Century Gothic" charset="0"/>
              </a:rPr>
              <a:t>             XX</a:t>
            </a:r>
            <a:endParaRPr lang="fr-FR" sz="1200" dirty="0" smtClean="0">
              <a:latin typeface="Fineliner Script" charset="0"/>
              <a:ea typeface="Fineliner Script" charset="0"/>
              <a:cs typeface="Fineliner Script" charset="0"/>
            </a:endParaRPr>
          </a:p>
          <a:p>
            <a:pPr marL="342900" lvl="0" indent="-342900">
              <a:spcAft>
                <a:spcPts val="1200"/>
              </a:spcAft>
              <a:buFont typeface="Symbol" charset="2"/>
              <a:buBlip>
                <a:blip r:embed="rId2"/>
              </a:buBlip>
              <a:tabLst>
                <a:tab pos="270510" algn="l"/>
              </a:tabLst>
            </a:pPr>
            <a:r>
              <a:rPr lang="fr-FR" sz="1400" b="1" dirty="0" smtClean="0">
                <a:solidFill>
                  <a:srgbClr val="660066"/>
                </a:solidFill>
                <a:effectLst/>
                <a:latin typeface="Fineliner Script" charset="0"/>
                <a:ea typeface="Fineliner Script" charset="0"/>
                <a:cs typeface="Fineliner Script" charset="0"/>
              </a:rPr>
              <a:t>Le </a:t>
            </a: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Fineliner Script" charset="0"/>
                <a:cs typeface="Fineliner Script" charset="0"/>
              </a:rPr>
              <a:t>personnel du Réseau d'Aides Spécialisées aux </a:t>
            </a:r>
            <a:r>
              <a:rPr lang="fr-FR" sz="1400" b="1" dirty="0" smtClean="0">
                <a:solidFill>
                  <a:srgbClr val="660066"/>
                </a:solidFill>
                <a:effectLst/>
                <a:latin typeface="Fineliner Script" charset="0"/>
                <a:ea typeface="Fineliner Script" charset="0"/>
                <a:cs typeface="Fineliner Script" charset="0"/>
              </a:rPr>
              <a:t>Élèves</a:t>
            </a:r>
            <a:r>
              <a:rPr lang="fr-FR" sz="1400" b="1" dirty="0">
                <a:solidFill>
                  <a:srgbClr val="660066"/>
                </a:solidFill>
                <a:latin typeface="Fineliner Script" charset="0"/>
                <a:ea typeface="Fineliner Script" charset="0"/>
                <a:cs typeface="Fineliner Script" charset="0"/>
              </a:rPr>
              <a:t> </a:t>
            </a:r>
            <a:r>
              <a:rPr lang="fr-FR" sz="1400" b="1" dirty="0" smtClean="0">
                <a:solidFill>
                  <a:srgbClr val="660066"/>
                </a:solidFill>
                <a:effectLst/>
                <a:latin typeface="Fineliner Script" charset="0"/>
                <a:ea typeface="Fineliner Script" charset="0"/>
                <a:cs typeface="Fineliner Script" charset="0"/>
              </a:rPr>
              <a:t>en </a:t>
            </a:r>
            <a:r>
              <a:rPr lang="fr-FR" sz="1400" b="1" dirty="0">
                <a:solidFill>
                  <a:srgbClr val="660066"/>
                </a:solidFill>
                <a:effectLst/>
                <a:latin typeface="Fineliner Script" charset="0"/>
                <a:ea typeface="Fineliner Script" charset="0"/>
                <a:cs typeface="Fineliner Script" charset="0"/>
              </a:rPr>
              <a:t>Difficulté (R.A.S.E.D)</a:t>
            </a:r>
            <a:endParaRPr lang="fr-FR" sz="1400" dirty="0">
              <a:effectLst/>
              <a:latin typeface="Fineliner Script" charset="0"/>
              <a:ea typeface="Fineliner Script" charset="0"/>
              <a:cs typeface="Fineliner Script" charset="0"/>
            </a:endParaRP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200" b="1" i="1" dirty="0">
                <a:effectLst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200" b="1" dirty="0">
                <a:effectLst/>
                <a:latin typeface="Century Gothic" charset="0"/>
                <a:ea typeface="Century Gothic" charset="0"/>
                <a:cs typeface="Century Gothic" charset="0"/>
                <a:sym typeface="Webdings" charset="2"/>
              </a:rPr>
              <a:t>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 04.78.02.06.51 (Groupe scolaire du Parc à ST Symphorien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d'Ozon)</a:t>
            </a: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Mme XX,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psychologue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scolaire; Mme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XX </a:t>
            </a:r>
            <a:r>
              <a:rPr lang="fr-FR" sz="1200" dirty="0">
                <a:effectLst/>
                <a:latin typeface="Century Gothic" charset="0"/>
                <a:ea typeface="Century Gothic" charset="0"/>
                <a:cs typeface="Century Gothic" charset="0"/>
              </a:rPr>
              <a:t>et Mr </a:t>
            </a:r>
            <a:r>
              <a: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rPr>
              <a:t>XX</a:t>
            </a:r>
            <a:endParaRPr lang="fr-FR" sz="12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  <a:p>
            <a:pPr marL="180340">
              <a:spcAft>
                <a:spcPts val="1200"/>
              </a:spcAft>
              <a:tabLst>
                <a:tab pos="270510" algn="l"/>
              </a:tabLst>
            </a:pPr>
            <a:r>
              <a:rPr lang="fr-FR" sz="1600" dirty="0">
                <a:effectLst/>
                <a:latin typeface="Rockwell" charset="0"/>
                <a:ea typeface="ＭＳ ゴシック" charset="-128"/>
                <a:cs typeface="Times New Roman" charset="0"/>
              </a:rPr>
              <a:t> </a:t>
            </a:r>
            <a:endParaRPr lang="fr-FR" sz="1200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34" y="5200025"/>
            <a:ext cx="889635" cy="1094105"/>
          </a:xfrm>
          <a:prstGeom prst="rect">
            <a:avLst/>
          </a:prstGeom>
        </p:spPr>
      </p:pic>
      <p:pic>
        <p:nvPicPr>
          <p:cNvPr id="35" name="Imag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398" y="1062542"/>
            <a:ext cx="12065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34" y="7642992"/>
            <a:ext cx="796597" cy="8373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4004058" y="6350813"/>
            <a:ext cx="859064" cy="8737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27" y="4736976"/>
            <a:ext cx="1800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8436" y="272480"/>
            <a:ext cx="5976664" cy="647700"/>
          </a:xfrm>
          <a:prstGeom prst="rect">
            <a:avLst/>
          </a:prstGeom>
          <a:solidFill>
            <a:srgbClr val="91E44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91440" tIns="4320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600" b="1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Batavia Bold" charset="0"/>
                <a:ea typeface="ＭＳ ゴシック" charset="-128"/>
                <a:cs typeface="Times" charset="0"/>
              </a:rPr>
              <a:t>Santé : quelques conseils</a:t>
            </a:r>
            <a:endParaRPr lang="fr-FR" sz="1200">
              <a:effectLst/>
              <a:latin typeface="Rockwell" charset="0"/>
              <a:ea typeface="ＭＳ ゴシック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C1C1D6"/>
                </a:solidFill>
                <a:effectLst/>
                <a:latin typeface="Rockwell" charset="0"/>
                <a:ea typeface="ＭＳ ゴシック" charset="-128"/>
                <a:cs typeface="Times New Roman" charset="0"/>
              </a:rPr>
              <a:t> </a:t>
            </a:r>
            <a:endParaRPr lang="fr-FR" sz="3000" b="1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188640" y="981022"/>
            <a:ext cx="6326461" cy="8508482"/>
            <a:chOff x="0" y="-71012"/>
            <a:chExt cx="6475095" cy="9189612"/>
          </a:xfrm>
          <a:extLst>
            <a:ext uri="{0CCBE362-F206-4b92-989A-16890622DB6E}">
              <ma14:wrappingTextBoxFlag xmlns:ma14="http://schemas.microsoft.com/office/mac/drawingml/2011/main" val="1"/>
            </a:ext>
          </a:extLst>
        </p:grpSpPr>
        <p:sp>
          <p:nvSpPr>
            <p:cNvPr id="8" name="Zone de texte 423"/>
            <p:cNvSpPr txBox="1"/>
            <p:nvPr/>
          </p:nvSpPr>
          <p:spPr>
            <a:xfrm>
              <a:off x="0" y="0"/>
              <a:ext cx="6475095" cy="911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 de texte 315"/>
            <p:cNvSpPr txBox="1"/>
            <p:nvPr/>
          </p:nvSpPr>
          <p:spPr>
            <a:xfrm>
              <a:off x="182879" y="-71012"/>
              <a:ext cx="6292215" cy="21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spcAft>
                  <a:spcPts val="1200"/>
                </a:spcAft>
                <a:buFont typeface="Symbol" charset="2"/>
                <a:buBlip>
                  <a:blip r:embed="rId2"/>
                </a:buBlip>
              </a:pPr>
              <a:r>
                <a:rPr lang="fr-FR" sz="1600" b="1" dirty="0">
                  <a:solidFill>
                    <a:srgbClr val="74367A"/>
                  </a:solidFill>
                  <a:effectLst/>
                  <a:latin typeface="Fineliner Script" charset="0"/>
                  <a:ea typeface="ＭＳ ゴシック" charset="-128"/>
                  <a:cs typeface="Times New Roman" charset="0"/>
                </a:rPr>
                <a:t>HYGIENE </a:t>
              </a:r>
              <a:endParaRPr lang="fr-FR" sz="1600" b="1" dirty="0">
                <a:effectLst/>
                <a:latin typeface="Rockwell" charset="0"/>
                <a:ea typeface="ＭＳ ゴシック" charset="-128"/>
                <a:cs typeface="Times New Roman" charset="0"/>
              </a:endParaRPr>
            </a:p>
            <a:p>
              <a:pPr marL="180340">
                <a:spcAft>
                  <a:spcPts val="600"/>
                </a:spcAft>
              </a:pP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L'enfant doit apprendre à aimer son corps, le soigner pour accéder au bien-être. </a:t>
              </a:r>
              <a:endPara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prendre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une douche</a:t>
              </a:r>
              <a:r>
                <a:rPr lang="fr-FR" sz="1200" dirty="0">
                  <a:solidFill>
                    <a:srgbClr val="B364BA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ou un bain ou régulièrement, </a:t>
              </a:r>
              <a:endPara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se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brosser des dents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: après les repas et surtout avant le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coucher,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éviter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les </a:t>
              </a: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sucreries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se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laver régulièrement les mains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(on </a:t>
              </a:r>
              <a:r>
                <a:rPr lang="fr-FR" sz="1200" dirty="0">
                  <a:latin typeface="Century Gothic" charset="0"/>
                  <a:ea typeface="Century Gothic" charset="0"/>
                  <a:cs typeface="Century Gothic" charset="0"/>
                </a:rPr>
                <a:t>é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vite beaucoup de maladies ainsi),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apprendre </a:t>
              </a:r>
              <a:r>
                <a:rPr lang="fr-FR" sz="1200" b="1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à se moucher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Les poux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aiment aussi l’école: merci de surveiller régulièrement les cheveux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de votre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enfant et de signaler l’apparition de lentes ou de poux à la maîtresse</a:t>
              </a:r>
              <a:r>
                <a:rPr lang="fr-FR" sz="14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fr-FR" sz="14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spcAft>
                  <a:spcPts val="1200"/>
                </a:spcAft>
                <a:buFont typeface="Symbol" charset="2"/>
                <a:buBlip>
                  <a:blip r:embed="rId2"/>
                </a:buBlip>
              </a:pPr>
              <a:r>
                <a:rPr lang="fr-FR" sz="1600" b="1" dirty="0" smtClean="0">
                  <a:solidFill>
                    <a:srgbClr val="74367A"/>
                  </a:solidFill>
                  <a:effectLst/>
                  <a:latin typeface="Fineliner Script" charset="0"/>
                  <a:ea typeface="ＭＳ ゴシック" charset="-128"/>
                  <a:cs typeface="Times New Roman" charset="0"/>
                </a:rPr>
                <a:t>ALIMENTATION</a:t>
              </a:r>
              <a:endParaRPr lang="fr-FR" sz="1600" dirty="0">
                <a:latin typeface="Rockwell" charset="0"/>
                <a:ea typeface="ＭＳ ゴシック" charset="-128"/>
                <a:cs typeface="Times New Roman" charset="0"/>
              </a:endParaRPr>
            </a:p>
            <a:p>
              <a:pPr marL="171450" lvl="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Le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petit déjeuner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 trop souvent négligé,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est indispensable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(influence sur les activités). Il se compose de produits laitiers, céréales ou pain, fruits et de matière grasse. </a:t>
              </a:r>
              <a:r>
                <a:rPr lang="fr-FR" sz="1200" i="1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Votre enfant n’arrive pas avec un biscuit à la main dans la classe le </a:t>
              </a:r>
              <a:r>
                <a:rPr lang="fr-FR" sz="1200" i="1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matin…</a:t>
              </a:r>
              <a:endParaRPr lang="fr-FR" sz="1200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171450" lvl="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Café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 thé, boissons alcoolisées sont évidemment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interdits.</a:t>
              </a:r>
            </a:p>
            <a:p>
              <a:pPr marL="171450" lvl="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Tous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les matins,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une collation est proposée aux enfants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(lait, jus de fruit ou fruits de saison). Un tableau d’affichage se trouve devant l’entrée de la classe. Merci de vous y inscrire régulièrement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r>
                <a:rPr lang="fr-FR" sz="1200" dirty="0">
                  <a:solidFill>
                    <a:srgbClr val="74367A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 </a:t>
              </a:r>
              <a:endParaRPr lang="fr-FR" sz="1200" dirty="0">
                <a:solidFill>
                  <a:srgbClr val="74367A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lvl="0">
                <a:spcAft>
                  <a:spcPts val="600"/>
                </a:spcAft>
              </a:pP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spcAft>
                  <a:spcPts val="1200"/>
                </a:spcAft>
                <a:buFont typeface="Symbol" charset="2"/>
                <a:buBlip>
                  <a:blip r:embed="rId2"/>
                </a:buBlip>
              </a:pPr>
              <a:r>
                <a:rPr lang="fr-FR" sz="1600" b="1" dirty="0" smtClean="0">
                  <a:solidFill>
                    <a:srgbClr val="74367A"/>
                  </a:solidFill>
                  <a:effectLst/>
                  <a:latin typeface="Fineliner Script" charset="0"/>
                  <a:ea typeface="ＭＳ ゴシック" charset="-128"/>
                  <a:cs typeface="Times New Roman" charset="0"/>
                </a:rPr>
                <a:t>SOMMEIL</a:t>
              </a:r>
              <a:r>
                <a:rPr lang="fr-FR" sz="1600" dirty="0" smtClean="0">
                  <a:latin typeface="Rockwell" charset="0"/>
                  <a:ea typeface="ＭＳ ゴシック" charset="-128"/>
                  <a:cs typeface="Times New Roman" charset="0"/>
                </a:rPr>
                <a:t>: </a:t>
              </a:r>
              <a:r>
                <a:rPr lang="fr-FR" sz="1200" b="1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Le </a:t>
              </a:r>
              <a:r>
                <a:rPr lang="fr-FR" sz="1200" b="1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coucher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doit être un moment privilégié, surtout chez le jeune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enfant.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Plus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l'enfant est jeune, plus les besoins de sommeil sont importants (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entre 3 et 5 ans, un enfant dort 12 </a:t>
              </a: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heures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Coucher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tôt et à heure fixe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son enfant en sachant limiter les écrans (ordinateur,  télévision...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Aménager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des moments calmes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(30 minutes) avant le sommeil : lecture d'un livre, petits câlins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...</a:t>
              </a:r>
            </a:p>
            <a:p>
              <a:pPr marL="351790" indent="-171450">
                <a:spcAft>
                  <a:spcPts val="6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Ne 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pas oublier la sieste après le déjeuner 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: entre 1h30 et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2 ou 3 h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selon les besoins de chacun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</a:p>
            <a:p>
              <a:pPr marL="180340">
                <a:spcAft>
                  <a:spcPts val="600"/>
                </a:spcAft>
              </a:pP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spcAft>
                  <a:spcPts val="1200"/>
                </a:spcAft>
                <a:buFont typeface="Symbol" charset="2"/>
                <a:buBlip>
                  <a:blip r:embed="rId2"/>
                </a:buBlip>
              </a:pPr>
              <a:r>
                <a:rPr lang="fr-FR" sz="1500" b="1" dirty="0">
                  <a:solidFill>
                    <a:srgbClr val="74367A"/>
                  </a:solidFill>
                  <a:effectLst/>
                  <a:latin typeface="Fineliner Script" charset="0"/>
                  <a:ea typeface="ＭＳ ゴシック" charset="-128"/>
                  <a:cs typeface="Times New Roman" charset="0"/>
                </a:rPr>
                <a:t>VUE, AUDITION, LANGAGE... </a:t>
              </a:r>
              <a:endParaRPr lang="fr-FR" sz="1200" dirty="0">
                <a:effectLst/>
                <a:latin typeface="Rockwell" charset="0"/>
                <a:ea typeface="ＭＳ ゴシック" charset="-128"/>
                <a:cs typeface="Times New Roman" charset="0"/>
              </a:endParaRPr>
            </a:p>
            <a:p>
              <a:pPr marL="180340">
                <a:spcAft>
                  <a:spcPts val="1200"/>
                </a:spcAft>
              </a:pP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Le dépistage est réalisé lors du bilan en petite section. En cas de doute, il faut prendre un avis spécialisé. De même, en présence de troubles persistants du langage, pensez à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faire contrôler l'audition.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870" y="8265368"/>
            <a:ext cx="1800000" cy="72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620" y="5745088"/>
            <a:ext cx="1800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0648" y="298946"/>
            <a:ext cx="6475095" cy="647700"/>
          </a:xfrm>
          <a:prstGeom prst="rect">
            <a:avLst/>
          </a:prstGeom>
          <a:solidFill>
            <a:srgbClr val="91E44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FAA26D3D-D897-4be2-8F04-BA451C77F1D7}">
              <ma14:placeholderFlag xmlns:ma14="http://schemas.microsoft.com/office/mac/drawingml/2011/main"/>
            </a:ext>
          </a:extLst>
        </p:spPr>
        <p:txBody>
          <a:bodyPr rot="0" vert="horz" wrap="square" lIns="91440" tIns="4320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Batavia Bold" charset="0"/>
                <a:ea typeface="ＭＳ ゴシック" charset="-128"/>
                <a:cs typeface="Times" charset="0"/>
              </a:rPr>
              <a:t>Évènements et </a:t>
            </a:r>
            <a:r>
              <a:rPr lang="fr-FR" sz="2800" b="1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Batavia Bold" charset="0"/>
                <a:ea typeface="ＭＳ ゴシック" charset="-128"/>
                <a:cs typeface="Times" charset="0"/>
              </a:rPr>
              <a:t>festivités</a:t>
            </a:r>
            <a:r>
              <a:rPr lang="fr-FR" sz="3600" b="1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Rockwell" charset="0"/>
                <a:ea typeface="ＭＳ ゴシック" charset="-128"/>
                <a:cs typeface="Times" charset="0"/>
              </a:rPr>
              <a:t> </a:t>
            </a:r>
            <a:r>
              <a:rPr lang="fr-FR" sz="3000" b="1" dirty="0">
                <a:solidFill>
                  <a:srgbClr val="C1C1D6"/>
                </a:solidFill>
                <a:effectLst/>
                <a:latin typeface="Rockwell" charset="0"/>
                <a:ea typeface="ＭＳ ゴシック" charset="-128"/>
                <a:cs typeface="Times New Roman" charset="0"/>
              </a:rPr>
              <a:t> </a:t>
            </a:r>
            <a:endParaRPr lang="fr-FR" sz="3000" b="1" dirty="0">
              <a:effectLst/>
              <a:latin typeface="Rockwell" charset="0"/>
              <a:ea typeface="ＭＳ ゴシック" charset="-128"/>
              <a:cs typeface="Times New Roman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353656" y="3116737"/>
            <a:ext cx="6254452" cy="6219574"/>
            <a:chOff x="0" y="0"/>
            <a:chExt cx="6443980" cy="9244965"/>
          </a:xfrm>
          <a:extLst>
            <a:ext uri="{0CCBE362-F206-4b92-989A-16890622DB6E}">
              <ma14:wrappingTextBoxFlag xmlns:ma14="http://schemas.microsoft.com/office/mac/drawingml/2011/main" val="1"/>
            </a:ext>
          </a:extLst>
        </p:grpSpPr>
        <p:sp>
          <p:nvSpPr>
            <p:cNvPr id="8" name="Zone de texte 483"/>
            <p:cNvSpPr txBox="1"/>
            <p:nvPr/>
          </p:nvSpPr>
          <p:spPr>
            <a:xfrm>
              <a:off x="0" y="0"/>
              <a:ext cx="6443980" cy="9244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Zone de texte 349"/>
            <p:cNvSpPr txBox="1"/>
            <p:nvPr/>
          </p:nvSpPr>
          <p:spPr>
            <a:xfrm>
              <a:off x="46859" y="204409"/>
              <a:ext cx="6376333" cy="418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Printemps :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200" dirty="0" smtClean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Carnaval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 défilé dans les rues du village</a:t>
              </a:r>
              <a:r>
                <a:rPr lang="mr-IN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–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mercredi 12/04/2017</a:t>
              </a: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Mai/juin</a:t>
              </a:r>
              <a:r>
                <a:rPr lang="fr-FR" sz="1200" b="1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 </a:t>
              </a:r>
              <a:r>
                <a:rPr lang="fr-FR" sz="1200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Une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sortie scolaire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à la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journée.</a:t>
              </a:r>
            </a:p>
            <a:p>
              <a:pPr lvl="0">
                <a:lnSpc>
                  <a:spcPts val="1520"/>
                </a:lnSpc>
                <a:spcAft>
                  <a:spcPts val="1200"/>
                </a:spcAft>
              </a:pP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Pour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les sections de grands, une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préparation à l'entrée au C.P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 de à l’école des Brosses : goûter et visite du C.P. en fin d'année pour connaître les enseignants, les locaux et leur futur professeur.</a:t>
              </a: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Juin</a:t>
              </a:r>
              <a:r>
                <a:rPr lang="fr-FR" sz="1200" b="1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 </a:t>
              </a: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  <a:r>
                <a:rPr lang="fr-FR" sz="1200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La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fête de l'école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 : kermesse un vendredi de juin -</a:t>
              </a:r>
              <a:r>
                <a:rPr lang="fr-FR" sz="1200" dirty="0" smtClean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16/06/2017</a:t>
              </a:r>
              <a:endParaRPr lang="fr-FR" sz="1200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Arial" charset="0"/>
                <a:buChar char="•"/>
              </a:pP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Présentation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des chants appris lors des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chorales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 </a:t>
              </a:r>
              <a:endPara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Arial" charset="0"/>
                <a:buChar char="•"/>
              </a:pPr>
              <a:r>
                <a:rPr lang="fr-FR" sz="1200" dirty="0" smtClean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Accueil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des nouveaux </a:t>
              </a:r>
              <a:r>
                <a:rPr lang="fr-FR" sz="1200" dirty="0" smtClean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élèves de petite section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 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: le </a:t>
              </a:r>
              <a:r>
                <a:rPr lang="fr-FR" sz="1200" dirty="0" smtClean="0">
                  <a:latin typeface="Century Gothic" charset="0"/>
                  <a:ea typeface="Century Gothic" charset="0"/>
                  <a:cs typeface="Century Gothic" charset="0"/>
                </a:rPr>
                <a:t>mar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di 28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ou jeudi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29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juin de 15h15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à16h.</a:t>
              </a:r>
              <a:endPara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90170" indent="180340" algn="ctr">
                <a:lnSpc>
                  <a:spcPts val="1520"/>
                </a:lnSpc>
                <a:spcAft>
                  <a:spcPts val="1200"/>
                </a:spcAft>
              </a:pPr>
              <a:endParaRPr lang="fr-FR" sz="1400" dirty="0" smtClean="0">
                <a:ln w="10541" cap="flat" cmpd="sng" algn="ctr">
                  <a:solidFill>
                    <a:srgbClr val="622D62"/>
                  </a:solidFill>
                  <a:prstDash val="solid"/>
                  <a:round/>
                </a:ln>
                <a:gradFill>
                  <a:gsLst>
                    <a:gs pos="0">
                      <a:srgbClr val="D8C9D8"/>
                    </a:gs>
                    <a:gs pos="9000">
                      <a:srgbClr val="CCB3CC"/>
                    </a:gs>
                    <a:gs pos="50000">
                      <a:srgbClr val="470047"/>
                    </a:gs>
                    <a:gs pos="79000">
                      <a:srgbClr val="CCB3CC"/>
                    </a:gs>
                    <a:gs pos="100000">
                      <a:srgbClr val="D8C9D8"/>
                    </a:gs>
                  </a:gsLst>
                  <a:lin ang="5400000" scaled="0"/>
                </a:gradFill>
                <a:effectLst/>
                <a:latin typeface="Crafty Girls" charset="0"/>
                <a:ea typeface="Crafty Girls" charset="0"/>
                <a:cs typeface="Crafty Girls" charset="0"/>
              </a:endParaRPr>
            </a:p>
            <a:p>
              <a:pPr marL="90170" indent="180340" algn="ctr">
                <a:lnSpc>
                  <a:spcPts val="1520"/>
                </a:lnSpc>
                <a:spcAft>
                  <a:spcPts val="1200"/>
                </a:spcAft>
              </a:pPr>
              <a:r>
                <a:rPr lang="fr-FR" sz="1400" dirty="0" smtClean="0">
                  <a:ln w="10541" cap="flat" cmpd="sng" algn="ctr">
                    <a:solidFill>
                      <a:srgbClr val="622D62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D8C9D8"/>
                      </a:gs>
                      <a:gs pos="9000">
                        <a:srgbClr val="CCB3CC"/>
                      </a:gs>
                      <a:gs pos="50000">
                        <a:srgbClr val="470047"/>
                      </a:gs>
                      <a:gs pos="79000">
                        <a:srgbClr val="CCB3CC"/>
                      </a:gs>
                      <a:gs pos="100000">
                        <a:srgbClr val="D8C9D8"/>
                      </a:gs>
                    </a:gsLst>
                    <a:lin ang="5400000" scaled="0"/>
                  </a:gradFill>
                  <a:effectLst/>
                  <a:latin typeface="Crafty Girls" charset="0"/>
                  <a:ea typeface="Crafty Girls" charset="0"/>
                  <a:cs typeface="Crafty Girls" charset="0"/>
                </a:rPr>
                <a:t>Toute l’année, selon </a:t>
              </a:r>
              <a:r>
                <a:rPr lang="fr-FR" sz="1400" dirty="0">
                  <a:ln w="10541" cap="flat" cmpd="sng" algn="ctr">
                    <a:solidFill>
                      <a:srgbClr val="622D62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D8C9D8"/>
                      </a:gs>
                      <a:gs pos="9000">
                        <a:srgbClr val="CCB3CC"/>
                      </a:gs>
                      <a:gs pos="50000">
                        <a:srgbClr val="470047"/>
                      </a:gs>
                      <a:gs pos="79000">
                        <a:srgbClr val="CCB3CC"/>
                      </a:gs>
                      <a:gs pos="100000">
                        <a:srgbClr val="D8C9D8"/>
                      </a:gs>
                    </a:gsLst>
                    <a:lin ang="5400000" scaled="0"/>
                  </a:gradFill>
                  <a:effectLst/>
                  <a:latin typeface="Crafty Girls" charset="0"/>
                  <a:ea typeface="Crafty Girls" charset="0"/>
                  <a:cs typeface="Crafty Girls" charset="0"/>
                </a:rPr>
                <a:t>les classes, nous avons besoin de </a:t>
              </a:r>
              <a:r>
                <a:rPr lang="fr-FR" sz="1400" dirty="0" smtClean="0">
                  <a:ln w="10541" cap="flat" cmpd="sng" algn="ctr">
                    <a:solidFill>
                      <a:srgbClr val="622D62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D8C9D8"/>
                      </a:gs>
                      <a:gs pos="9000">
                        <a:srgbClr val="CCB3CC"/>
                      </a:gs>
                      <a:gs pos="50000">
                        <a:srgbClr val="470047"/>
                      </a:gs>
                      <a:gs pos="79000">
                        <a:srgbClr val="CCB3CC"/>
                      </a:gs>
                      <a:gs pos="100000">
                        <a:srgbClr val="D8C9D8"/>
                      </a:gs>
                    </a:gsLst>
                    <a:lin ang="5400000" scaled="0"/>
                  </a:gradFill>
                  <a:effectLst/>
                  <a:latin typeface="Crafty Girls" charset="0"/>
                  <a:ea typeface="Crafty Girls" charset="0"/>
                  <a:cs typeface="Crafty Girls" charset="0"/>
                </a:rPr>
                <a:t>vous </a:t>
              </a:r>
              <a:r>
                <a:rPr lang="fr-FR" sz="1400" dirty="0">
                  <a:ln w="10541" cap="flat" cmpd="sng" algn="ctr">
                    <a:solidFill>
                      <a:srgbClr val="622D62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D8C9D8"/>
                      </a:gs>
                      <a:gs pos="9000">
                        <a:srgbClr val="CCB3CC"/>
                      </a:gs>
                      <a:gs pos="50000">
                        <a:srgbClr val="470047"/>
                      </a:gs>
                      <a:gs pos="79000">
                        <a:srgbClr val="CCB3CC"/>
                      </a:gs>
                      <a:gs pos="100000">
                        <a:srgbClr val="D8C9D8"/>
                      </a:gs>
                    </a:gsLst>
                    <a:lin ang="5400000" scaled="0"/>
                  </a:gradFill>
                  <a:effectLst/>
                  <a:latin typeface="Crafty Girls" charset="0"/>
                  <a:ea typeface="Crafty Girls" charset="0"/>
                  <a:cs typeface="Crafty Girls" charset="0"/>
                </a:rPr>
                <a:t>pour:</a:t>
              </a:r>
              <a:endParaRPr lang="fr-FR" sz="1400" dirty="0">
                <a:effectLst/>
                <a:latin typeface="Crafty Girls" charset="0"/>
                <a:ea typeface="Crafty Girls" charset="0"/>
                <a:cs typeface="Crafty Girls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L’aide au prêt de livres en BCD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L’accompagnement aux sorties et spectacles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(cinéma, salle des Brosses, Médiathèque)</a:t>
              </a: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La participations à des projets de classe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: confection de crêpes, de compote, de petits déjeuners...</a:t>
              </a: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L’accompagnement à la piscine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pour les élèves de grande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section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90170" algn="just">
                <a:lnSpc>
                  <a:spcPts val="1520"/>
                </a:lnSpc>
                <a:spcAft>
                  <a:spcPts val="1200"/>
                </a:spcAft>
              </a:pPr>
              <a:r>
                <a:rPr lang="fr-FR" sz="1400" dirty="0">
                  <a:solidFill>
                    <a:srgbClr val="AF4FD7"/>
                  </a:solidFill>
                  <a:effectLst/>
                  <a:latin typeface="Crafty Girls" charset="0"/>
                  <a:ea typeface="Crafty Girls" charset="0"/>
                  <a:cs typeface="Crafty Girls" charset="0"/>
                </a:rPr>
                <a:t>Venir à l'école maternelle, c'est aussi fêter son anniversaire dans la classe, réaliser des cartes ou un objet à différents moments de l’année  (Toussaint, Noël, Pâques ou fête des mères et des pères)</a:t>
              </a:r>
              <a:endParaRPr lang="fr-FR" sz="1400" dirty="0">
                <a:effectLst/>
                <a:latin typeface="Crafty Girls" charset="0"/>
                <a:ea typeface="Crafty Girls" charset="0"/>
                <a:cs typeface="Crafty Girls" charset="0"/>
              </a:endParaRPr>
            </a:p>
            <a:p>
              <a:pPr algn="ctr">
                <a:lnSpc>
                  <a:spcPts val="1520"/>
                </a:lnSpc>
                <a:spcAft>
                  <a:spcPts val="0"/>
                </a:spcAft>
              </a:pPr>
              <a:r>
                <a:rPr lang="fr-FR" b="1" dirty="0">
                  <a:ln>
                    <a:noFill/>
                  </a:ln>
                  <a:solidFill>
                    <a:srgbClr val="FF66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Fineliner Script" charset="0"/>
                  <a:ea typeface="Fineliner Script" charset="0"/>
                  <a:cs typeface="Fineliner Script" charset="0"/>
                </a:rPr>
                <a:t>Rendez-vous au mois de juin  pour une visite de l’école</a:t>
              </a:r>
              <a:r>
                <a:rPr lang="fr-FR" sz="1600" dirty="0">
                  <a:ln>
                    <a:noFill/>
                  </a:ln>
                  <a:solidFill>
                    <a:srgbClr val="FF66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Brush Script MT Italic" charset="0"/>
                  <a:ea typeface="ＭＳ ゴシック" charset="-128"/>
                  <a:cs typeface="Times New Roman" charset="0"/>
                </a:rPr>
                <a:t>.</a:t>
              </a:r>
              <a:endParaRPr lang="fr-FR" sz="1600" dirty="0">
                <a:effectLst/>
                <a:latin typeface="Rockwell" charset="0"/>
                <a:ea typeface="ＭＳ ゴシック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dirty="0">
                  <a:effectLst/>
                  <a:latin typeface="Times" charset="0"/>
                  <a:ea typeface="ＭＳ ゴシック" charset="-128"/>
                  <a:cs typeface="Times" charset="0"/>
                </a:rPr>
                <a:t> </a:t>
              </a:r>
              <a:endParaRPr lang="fr-FR" sz="1200" dirty="0">
                <a:effectLst/>
                <a:latin typeface="Rockwell" charset="0"/>
                <a:ea typeface="ＭＳ ゴシック" charset="-128"/>
                <a:cs typeface="Times New Roman" charset="0"/>
              </a:endParaRPr>
            </a:p>
            <a:p>
              <a:pPr>
                <a:spcAft>
                  <a:spcPts val="1000"/>
                </a:spcAft>
              </a:pPr>
              <a:r>
                <a:rPr lang="fr-FR" sz="1200" dirty="0">
                  <a:effectLst/>
                  <a:latin typeface="Rockwell" charset="0"/>
                  <a:ea typeface="ＭＳ ゴシック" charset="-128"/>
                  <a:cs typeface="Times New Roman" charset="0"/>
                </a:rPr>
                <a:t> </a:t>
              </a:r>
            </a:p>
          </p:txBody>
        </p:sp>
      </p:grpSp>
      <p:pic>
        <p:nvPicPr>
          <p:cNvPr id="38" name="Image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1135351"/>
            <a:ext cx="1816735" cy="1816735"/>
          </a:xfrm>
          <a:prstGeom prst="rect">
            <a:avLst/>
          </a:prstGeom>
        </p:spPr>
      </p:pic>
      <p:grpSp>
        <p:nvGrpSpPr>
          <p:cNvPr id="39" name="Grouper 38"/>
          <p:cNvGrpSpPr/>
          <p:nvPr/>
        </p:nvGrpSpPr>
        <p:grpSpPr>
          <a:xfrm>
            <a:off x="353656" y="1135351"/>
            <a:ext cx="4824536" cy="2136295"/>
            <a:chOff x="0" y="-837342"/>
            <a:chExt cx="6443980" cy="10082307"/>
          </a:xfrm>
          <a:extLst>
            <a:ext uri="{0CCBE362-F206-4b92-989A-16890622DB6E}">
              <ma14:wrappingTextBoxFlag xmlns:ma14="http://schemas.microsoft.com/office/mac/drawingml/2011/main" val="1"/>
            </a:ext>
          </a:extLst>
        </p:grpSpPr>
        <p:sp>
          <p:nvSpPr>
            <p:cNvPr id="40" name="Zone de texte 483"/>
            <p:cNvSpPr txBox="1"/>
            <p:nvPr/>
          </p:nvSpPr>
          <p:spPr>
            <a:xfrm>
              <a:off x="0" y="0"/>
              <a:ext cx="6443980" cy="9244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Zone de texte 349"/>
            <p:cNvSpPr txBox="1"/>
            <p:nvPr/>
          </p:nvSpPr>
          <p:spPr>
            <a:xfrm>
              <a:off x="0" y="-837342"/>
              <a:ext cx="6376332" cy="418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00"/>
                </a:spcAft>
              </a:pPr>
              <a:r>
                <a:rPr lang="fr-FR" sz="1600" dirty="0" smtClean="0">
                  <a:ln w="10541" cap="flat" cmpd="sng" algn="ctr">
                    <a:solidFill>
                      <a:srgbClr val="622D62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D8C9D8"/>
                      </a:gs>
                      <a:gs pos="9000">
                        <a:srgbClr val="CCB3CC"/>
                      </a:gs>
                      <a:gs pos="50000">
                        <a:srgbClr val="470047"/>
                      </a:gs>
                      <a:gs pos="79000">
                        <a:srgbClr val="CCB3CC"/>
                      </a:gs>
                      <a:gs pos="100000">
                        <a:srgbClr val="D8C9D8"/>
                      </a:gs>
                    </a:gsLst>
                    <a:lin ang="5400000" scaled="0"/>
                  </a:gradFill>
                  <a:effectLst/>
                  <a:latin typeface="Crafty Girls" charset="0"/>
                  <a:ea typeface="Crafty Girls" charset="0"/>
                  <a:cs typeface="Crafty Girls" charset="0"/>
                </a:rPr>
                <a:t>Parents d’élève, nous avons besoin de vous pour faire vivre l’école. </a:t>
              </a:r>
              <a:endParaRPr lang="fr-FR" sz="1600" dirty="0" smtClean="0">
                <a:effectLst/>
                <a:latin typeface="Crafty Girls" charset="0"/>
                <a:ea typeface="Crafty Girls" charset="0"/>
                <a:cs typeface="Crafty Girls" charset="0"/>
              </a:endParaRPr>
            </a:p>
            <a:p>
              <a:pPr marL="90170" algn="just">
                <a:lnSpc>
                  <a:spcPts val="1520"/>
                </a:lnSpc>
                <a:spcAft>
                  <a:spcPts val="1200"/>
                </a:spcAft>
              </a:pPr>
              <a:r>
                <a:rPr lang="fr-FR" sz="1200" i="1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Les informations sont affichées dans le hall de l’école, à l’entrée des classes ou vous sont envoyées par mail.</a:t>
              </a:r>
              <a:endParaRPr lang="fr-FR" sz="1200" dirty="0" smtClean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b="1" dirty="0" smtClean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Octobre</a:t>
              </a:r>
              <a:r>
                <a:rPr lang="fr-FR" sz="1200" b="1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 :</a:t>
              </a:r>
              <a:r>
                <a:rPr lang="fr-FR" sz="1200" b="1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élections des représentants des parents d’élèves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42900" lvl="0" indent="-342900">
                <a:lnSpc>
                  <a:spcPts val="1520"/>
                </a:lnSpc>
                <a:spcAft>
                  <a:spcPts val="1200"/>
                </a:spcAft>
                <a:buFont typeface="Symbol" charset="2"/>
                <a:buBlip>
                  <a:blip r:embed="rId3"/>
                </a:buBlip>
              </a:pPr>
              <a:r>
                <a:rPr lang="fr-FR" sz="1200" b="1" dirty="0">
                  <a:solidFill>
                    <a:srgbClr val="AF4FD7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Décembre : 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Venue du Père-Noël et </a:t>
              </a:r>
              <a:r>
                <a:rPr lang="fr-FR" sz="1200" dirty="0">
                  <a:solidFill>
                    <a:srgbClr val="0000FF"/>
                  </a:solidFill>
                  <a:effectLst/>
                  <a:latin typeface="Century Gothic" charset="0"/>
                  <a:ea typeface="Century Gothic" charset="0"/>
                  <a:cs typeface="Century Gothic" charset="0"/>
                </a:rPr>
                <a:t>goûter de Noël</a:t>
              </a:r>
              <a:r>
                <a:rPr lang="fr-FR" sz="1200" dirty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, un spectacle est proposé aux enfants à </a:t>
              </a:r>
              <a:r>
                <a:rPr lang="fr-FR" sz="1200" dirty="0" smtClean="0">
                  <a:effectLst/>
                  <a:latin typeface="Century Gothic" charset="0"/>
                  <a:ea typeface="Century Gothic" charset="0"/>
                  <a:cs typeface="Century Gothic" charset="0"/>
                </a:rPr>
                <a:t>l’école</a:t>
              </a:r>
              <a:endParaRPr lang="fr-FR" sz="1200" dirty="0">
                <a:effectLst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880" y="5975171"/>
            <a:ext cx="1800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114</Words>
  <Application>Microsoft Macintosh PowerPoint</Application>
  <PresentationFormat>Format A4 (210 x 297 mm)</PresentationFormat>
  <Paragraphs>123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21" baseType="lpstr">
      <vt:lpstr>Antipasto</vt:lpstr>
      <vt:lpstr>Batavia Bold</vt:lpstr>
      <vt:lpstr>Brush Script MT Italic</vt:lpstr>
      <vt:lpstr>Calibri</vt:lpstr>
      <vt:lpstr>Century Gothic</vt:lpstr>
      <vt:lpstr>Crafty Girls</vt:lpstr>
      <vt:lpstr>Devanagari Sangam MN</vt:lpstr>
      <vt:lpstr>Fineliner Script</vt:lpstr>
      <vt:lpstr>ＭＳ ゴシック</vt:lpstr>
      <vt:lpstr>Rockwell</vt:lpstr>
      <vt:lpstr>Symbol</vt:lpstr>
      <vt:lpstr>Times</vt:lpstr>
      <vt:lpstr>Times New Roman</vt:lpstr>
      <vt:lpstr>Webdings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</dc:title>
  <dc:creator>user</dc:creator>
  <cp:lastModifiedBy>Utilisateur de Microsoft Office</cp:lastModifiedBy>
  <cp:revision>45</cp:revision>
  <cp:lastPrinted>2017-02-12T22:02:43Z</cp:lastPrinted>
  <dcterms:created xsi:type="dcterms:W3CDTF">2017-02-09T14:30:17Z</dcterms:created>
  <dcterms:modified xsi:type="dcterms:W3CDTF">2017-03-31T17:29:12Z</dcterms:modified>
</cp:coreProperties>
</file>