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8" r:id="rId4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8B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712" autoAdjust="0"/>
  </p:normalViewPr>
  <p:slideViewPr>
    <p:cSldViewPr snapToGrid="0" snapToObjects="1">
      <p:cViewPr>
        <p:scale>
          <a:sx n="100" d="100"/>
          <a:sy n="100" d="100"/>
        </p:scale>
        <p:origin x="-1704" y="2712"/>
      </p:cViewPr>
      <p:guideLst>
        <p:guide orient="horz" pos="3367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10"/>
            <a:ext cx="6428423" cy="229112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28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24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3066" y="321651"/>
            <a:ext cx="1701641" cy="6838751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143" y="321651"/>
            <a:ext cx="4978876" cy="683875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37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42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4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8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8142" y="1870516"/>
            <a:ext cx="3340259" cy="5289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4449" y="1870516"/>
            <a:ext cx="3340259" cy="5289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60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3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2" y="2392576"/>
            <a:ext cx="3341572" cy="997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2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5" y="2392576"/>
            <a:ext cx="3342885" cy="997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5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64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25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28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5" y="425567"/>
            <a:ext cx="2488126" cy="181113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5" y="425572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5" y="2236702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37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1" y="7482049"/>
            <a:ext cx="4537710" cy="883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1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1" y="8365347"/>
            <a:ext cx="4537710" cy="1254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57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3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9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8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2F670-9E6F-FE40-A02F-C5509B5C17E3}" type="datetimeFigureOut">
              <a:rPr lang="fr-FR" smtClean="0"/>
              <a:t>09/01/16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8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8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3974-A224-F044-8EB9-904DC97B7F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16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rdindalysse.com/maternelle/" TargetMode="Externa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62850" cy="10688638"/>
          </a:xfrm>
          <a:prstGeom prst="rect">
            <a:avLst/>
          </a:prstGeom>
          <a:pattFill prst="smConfetti">
            <a:fgClr>
              <a:schemeClr val="tx2">
                <a:lumMod val="60000"/>
                <a:lumOff val="40000"/>
              </a:schemeClr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5801" y="624891"/>
            <a:ext cx="6667500" cy="9535109"/>
          </a:xfrm>
          <a:prstGeom prst="roundRect">
            <a:avLst>
              <a:gd name="adj" fmla="val 4856"/>
            </a:avLst>
          </a:prstGeom>
          <a:solidFill>
            <a:schemeClr val="bg1"/>
          </a:solidFill>
          <a:ln w="762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 w="88900"/>
          </a:sp3d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hampagne &amp; Limousines"/>
              <a:cs typeface="Champagne &amp; Limousine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83927" y="8485601"/>
            <a:ext cx="663124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Petite section-Année scolaire 2015-2016</a:t>
            </a:r>
          </a:p>
          <a:p>
            <a:pPr algn="ctr"/>
            <a:r>
              <a:rPr lang="fr-FR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Madame Machin</a:t>
            </a:r>
            <a:endParaRPr lang="fr-FR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Fineliner Script"/>
              <a:cs typeface="Fineliner Script"/>
            </a:endParaRPr>
          </a:p>
          <a:p>
            <a:pPr algn="ctr"/>
            <a:r>
              <a:rPr lang="fr-FR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Ecole maternelle </a:t>
            </a:r>
            <a:endParaRPr lang="fr-FR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Fineliner Script"/>
              <a:cs typeface="Fineliner Script"/>
            </a:endParaRPr>
          </a:p>
          <a:p>
            <a:pPr algn="ctr"/>
            <a:r>
              <a:rPr lang="fr-FR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Adresse</a:t>
            </a:r>
            <a:endParaRPr lang="fr-FR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r"/>
            <a:endParaRPr lang="fr-FR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" name="Image 1" descr="progres fil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0" y="952500"/>
            <a:ext cx="6261770" cy="73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62850" cy="10688638"/>
          </a:xfrm>
          <a:prstGeom prst="rect">
            <a:avLst/>
          </a:prstGeom>
          <a:pattFill prst="smConfetti">
            <a:fgClr>
              <a:schemeClr val="tx2">
                <a:lumMod val="60000"/>
                <a:lumOff val="40000"/>
              </a:schemeClr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5801" y="624891"/>
            <a:ext cx="6667500" cy="9535109"/>
          </a:xfrm>
          <a:prstGeom prst="roundRect">
            <a:avLst>
              <a:gd name="adj" fmla="val 4856"/>
            </a:avLst>
          </a:prstGeom>
          <a:solidFill>
            <a:schemeClr val="bg1"/>
          </a:solidFill>
          <a:ln w="762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 w="88900"/>
          </a:sp3d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hampagne &amp; Limousines"/>
              <a:cs typeface="Champagne &amp; Limousine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83927" y="8485601"/>
            <a:ext cx="663124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Petite section-Année scolaire 2015-2016</a:t>
            </a:r>
          </a:p>
          <a:p>
            <a:pPr algn="ctr"/>
            <a:r>
              <a:rPr lang="fr-FR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Madame Machin</a:t>
            </a:r>
          </a:p>
          <a:p>
            <a:pPr algn="ctr"/>
            <a:r>
              <a:rPr lang="fr-FR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Ecole maternelle </a:t>
            </a:r>
          </a:p>
          <a:p>
            <a:pPr algn="ctr"/>
            <a:r>
              <a:rPr lang="fr-FR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ineliner Script"/>
                <a:cs typeface="Fineliner Script"/>
              </a:rPr>
              <a:t>Adresse</a:t>
            </a:r>
            <a:endParaRPr lang="fr-FR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r"/>
            <a:endParaRPr lang="fr-FR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Image 2" descr="progres garç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" y="958681"/>
            <a:ext cx="5993073" cy="752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12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9743" y="1016000"/>
            <a:ext cx="6806565" cy="9194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/>
                <a:cs typeface="Century Gothic"/>
              </a:rPr>
              <a:t>Pourquoi un cahier de progrès?</a:t>
            </a: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Ce livret a été réalisé en </a:t>
            </a:r>
            <a:r>
              <a:rPr lang="fr-FR" sz="1200" dirty="0">
                <a:latin typeface="Century Gothic"/>
                <a:cs typeface="Century Gothic"/>
              </a:rPr>
              <a:t>cohérence avec les nouveaux programmes de l’Education Nationale datant de mars 2015, qui définissent les </a:t>
            </a:r>
            <a:r>
              <a:rPr lang="fr-FR" sz="1200" dirty="0" smtClean="0">
                <a:latin typeface="Century Gothic"/>
                <a:cs typeface="Century Gothic"/>
              </a:rPr>
              <a:t>compétences </a:t>
            </a:r>
            <a:r>
              <a:rPr lang="fr-FR" sz="1200" dirty="0">
                <a:latin typeface="Century Gothic"/>
                <a:cs typeface="Century Gothic"/>
              </a:rPr>
              <a:t>à acquérir en fin de grande section. </a:t>
            </a: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Il reprend </a:t>
            </a:r>
            <a:r>
              <a:rPr lang="fr-FR" sz="1200" dirty="0" smtClean="0">
                <a:latin typeface="Century Gothic"/>
                <a:cs typeface="Century Gothic"/>
              </a:rPr>
              <a:t>de </a:t>
            </a:r>
            <a:r>
              <a:rPr lang="fr-FR" sz="1200" dirty="0">
                <a:latin typeface="Century Gothic"/>
                <a:cs typeface="Century Gothic"/>
              </a:rPr>
              <a:t>nombreuses </a:t>
            </a:r>
            <a:r>
              <a:rPr lang="fr-FR" sz="1200" dirty="0" smtClean="0">
                <a:latin typeface="Century Gothic"/>
                <a:cs typeface="Century Gothic"/>
              </a:rPr>
              <a:t>compétences travaillées </a:t>
            </a:r>
            <a:r>
              <a:rPr lang="fr-FR" sz="1200" dirty="0">
                <a:latin typeface="Century Gothic"/>
                <a:cs typeface="Century Gothic"/>
              </a:rPr>
              <a:t>tout au long de </a:t>
            </a:r>
            <a:r>
              <a:rPr lang="fr-FR" sz="1200" dirty="0" smtClean="0">
                <a:latin typeface="Century Gothic"/>
                <a:cs typeface="Century Gothic"/>
              </a:rPr>
              <a:t>l’année, </a:t>
            </a:r>
            <a:r>
              <a:rPr lang="fr-FR" sz="1200" dirty="0">
                <a:latin typeface="Century Gothic"/>
                <a:cs typeface="Century Gothic"/>
              </a:rPr>
              <a:t>par domaine d'apprentissage. Quand un </a:t>
            </a:r>
            <a:r>
              <a:rPr lang="fr-FR" sz="1200" dirty="0" smtClean="0">
                <a:latin typeface="Century Gothic"/>
                <a:cs typeface="Century Gothic"/>
              </a:rPr>
              <a:t>progrès </a:t>
            </a:r>
            <a:r>
              <a:rPr lang="fr-FR" sz="1200" dirty="0">
                <a:latin typeface="Century Gothic"/>
                <a:cs typeface="Century Gothic"/>
              </a:rPr>
              <a:t>sera remarquable, une </a:t>
            </a:r>
            <a:r>
              <a:rPr lang="fr-FR" sz="1200" dirty="0" smtClean="0">
                <a:latin typeface="Century Gothic"/>
                <a:cs typeface="Century Gothic"/>
              </a:rPr>
              <a:t>activité </a:t>
            </a:r>
            <a:r>
              <a:rPr lang="fr-FR" sz="1200" dirty="0">
                <a:latin typeface="Century Gothic"/>
                <a:cs typeface="Century Gothic"/>
              </a:rPr>
              <a:t>d'apprentissage </a:t>
            </a:r>
            <a:r>
              <a:rPr lang="fr-FR" sz="1200" dirty="0" smtClean="0">
                <a:latin typeface="Century Gothic"/>
                <a:cs typeface="Century Gothic"/>
              </a:rPr>
              <a:t>réussie, </a:t>
            </a:r>
            <a:r>
              <a:rPr lang="fr-FR" sz="1200" dirty="0">
                <a:latin typeface="Century Gothic"/>
                <a:cs typeface="Century Gothic"/>
              </a:rPr>
              <a:t>votre enfant validera </a:t>
            </a:r>
            <a:r>
              <a:rPr lang="fr-FR" sz="1200" dirty="0" smtClean="0">
                <a:latin typeface="Century Gothic"/>
                <a:cs typeface="Century Gothic"/>
              </a:rPr>
              <a:t>la compétence </a:t>
            </a:r>
            <a:r>
              <a:rPr lang="fr-FR" sz="1200" dirty="0">
                <a:latin typeface="Century Gothic"/>
                <a:cs typeface="Century Gothic"/>
              </a:rPr>
              <a:t>en </a:t>
            </a:r>
            <a:r>
              <a:rPr lang="fr-FR" sz="1200" dirty="0" smtClean="0">
                <a:latin typeface="Century Gothic"/>
                <a:cs typeface="Century Gothic"/>
              </a:rPr>
              <a:t>tamponnant la </a:t>
            </a:r>
            <a:r>
              <a:rPr lang="fr-FR" sz="1200" dirty="0">
                <a:latin typeface="Century Gothic"/>
                <a:cs typeface="Century Gothic"/>
              </a:rPr>
              <a:t>vignette </a:t>
            </a:r>
            <a:r>
              <a:rPr lang="fr-FR" sz="1200" dirty="0" smtClean="0">
                <a:latin typeface="Century Gothic"/>
                <a:cs typeface="Century Gothic"/>
              </a:rPr>
              <a:t>correspondante</a:t>
            </a:r>
            <a:r>
              <a:rPr lang="fr-FR" sz="1200" dirty="0">
                <a:latin typeface="Century Gothic"/>
                <a:cs typeface="Century Gothic"/>
              </a:rPr>
              <a:t> </a:t>
            </a:r>
            <a:r>
              <a:rPr lang="fr-FR" sz="1200" dirty="0" smtClean="0">
                <a:latin typeface="Century Gothic"/>
                <a:cs typeface="Century Gothic"/>
              </a:rPr>
              <a:t>avec le tampon qu’il connaît bien puisque je l’utilise au quotidien pour valider son travail.</a:t>
            </a: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Ce </a:t>
            </a:r>
            <a:r>
              <a:rPr lang="fr-FR" sz="1200" dirty="0">
                <a:latin typeface="Century Gothic"/>
                <a:cs typeface="Century Gothic"/>
              </a:rPr>
              <a:t>document illustré est un outil pour </a:t>
            </a:r>
            <a:r>
              <a:rPr lang="fr-FR" sz="1200" dirty="0" smtClean="0">
                <a:latin typeface="Century Gothic"/>
                <a:cs typeface="Century Gothic"/>
              </a:rPr>
              <a:t>que vous et votre enfant puissiez prendre </a:t>
            </a:r>
            <a:r>
              <a:rPr lang="fr-FR" sz="1200" dirty="0">
                <a:latin typeface="Century Gothic"/>
                <a:cs typeface="Century Gothic"/>
              </a:rPr>
              <a:t>conscience de ce qu'il apprend et de ce qu'il ne sait pas encore. Votre enfant peut ainsi voir le chemin qu'il a </a:t>
            </a:r>
            <a:r>
              <a:rPr lang="fr-FR" sz="1200" dirty="0" smtClean="0">
                <a:latin typeface="Century Gothic"/>
                <a:cs typeface="Century Gothic"/>
              </a:rPr>
              <a:t>déjà </a:t>
            </a:r>
            <a:r>
              <a:rPr lang="fr-FR" sz="1200" dirty="0">
                <a:latin typeface="Century Gothic"/>
                <a:cs typeface="Century Gothic"/>
              </a:rPr>
              <a:t>parcouru, ses </a:t>
            </a:r>
            <a:r>
              <a:rPr lang="fr-FR" sz="1200" dirty="0" smtClean="0">
                <a:latin typeface="Century Gothic"/>
                <a:cs typeface="Century Gothic"/>
              </a:rPr>
              <a:t>réussites </a:t>
            </a:r>
            <a:r>
              <a:rPr lang="fr-FR" sz="1200" dirty="0">
                <a:latin typeface="Century Gothic"/>
                <a:cs typeface="Century Gothic"/>
              </a:rPr>
              <a:t>mais aussi les </a:t>
            </a:r>
            <a:r>
              <a:rPr lang="fr-FR" sz="1200" dirty="0" smtClean="0">
                <a:latin typeface="Century Gothic"/>
                <a:cs typeface="Century Gothic"/>
              </a:rPr>
              <a:t>progrès </a:t>
            </a:r>
            <a:r>
              <a:rPr lang="fr-FR" sz="1200" dirty="0">
                <a:latin typeface="Century Gothic"/>
                <a:cs typeface="Century Gothic"/>
              </a:rPr>
              <a:t>qu'il doit encore </a:t>
            </a:r>
            <a:r>
              <a:rPr lang="fr-FR" sz="1200" dirty="0" smtClean="0">
                <a:latin typeface="Century Gothic"/>
                <a:cs typeface="Century Gothic"/>
              </a:rPr>
              <a:t>réaliser. </a:t>
            </a:r>
            <a:r>
              <a:rPr lang="fr-FR" sz="1200" i="1" dirty="0">
                <a:latin typeface="Century Gothic"/>
                <a:cs typeface="Century Gothic"/>
              </a:rPr>
              <a:t>Cet outil permet ainsi de rendre visibles les attentes de </a:t>
            </a:r>
            <a:r>
              <a:rPr lang="fr-FR" sz="1200" i="1" dirty="0" smtClean="0">
                <a:latin typeface="Century Gothic"/>
                <a:cs typeface="Century Gothic"/>
              </a:rPr>
              <a:t>l’école.</a:t>
            </a:r>
          </a:p>
          <a:p>
            <a:pPr marL="0" indent="0" algn="just">
              <a:buNone/>
            </a:pPr>
            <a:endParaRPr lang="fr-FR" sz="1200" i="1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r>
              <a:rPr lang="fr-FR" sz="1200" b="1" dirty="0" smtClean="0">
                <a:solidFill>
                  <a:srgbClr val="558ED5"/>
                </a:solidFill>
                <a:latin typeface="Century Gothic"/>
                <a:cs typeface="Century Gothic"/>
              </a:rPr>
              <a:t>Comment ça marche?</a:t>
            </a:r>
            <a:r>
              <a:rPr lang="fr-FR" sz="1200" b="1" dirty="0" smtClean="0">
                <a:solidFill>
                  <a:srgbClr val="558ED5"/>
                </a:solidFill>
                <a:latin typeface="Century Gothic"/>
                <a:cs typeface="Century Gothic"/>
              </a:rPr>
              <a:t> </a:t>
            </a:r>
            <a:endParaRPr lang="fr-FR" sz="1200" b="1" dirty="0">
              <a:solidFill>
                <a:srgbClr val="558ED5"/>
              </a:solidFill>
              <a:latin typeface="Century Gothic"/>
              <a:cs typeface="Century Gothic"/>
            </a:endParaRP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Le </a:t>
            </a:r>
            <a:r>
              <a:rPr lang="fr-FR" sz="1200" dirty="0">
                <a:latin typeface="Century Gothic"/>
                <a:cs typeface="Century Gothic"/>
              </a:rPr>
              <a:t>cahier se remplit petit à petit au rythme de chaque enfant. L’objectif </a:t>
            </a:r>
            <a:r>
              <a:rPr lang="fr-FR" sz="1200" dirty="0" smtClean="0">
                <a:latin typeface="Century Gothic"/>
                <a:cs typeface="Century Gothic"/>
              </a:rPr>
              <a:t>étant </a:t>
            </a:r>
            <a:r>
              <a:rPr lang="fr-FR" sz="1200" dirty="0">
                <a:latin typeface="Century Gothic"/>
                <a:cs typeface="Century Gothic"/>
              </a:rPr>
              <a:t>que l’accent soit toujours mis sur les </a:t>
            </a:r>
            <a:r>
              <a:rPr lang="fr-FR" sz="1200" dirty="0" smtClean="0">
                <a:latin typeface="Century Gothic"/>
                <a:cs typeface="Century Gothic"/>
              </a:rPr>
              <a:t>progrès déjà </a:t>
            </a:r>
            <a:r>
              <a:rPr lang="fr-FR" sz="1200" dirty="0">
                <a:latin typeface="Century Gothic"/>
                <a:cs typeface="Century Gothic"/>
              </a:rPr>
              <a:t>accomplis afin d’encourager l’enfant. </a:t>
            </a:r>
          </a:p>
          <a:p>
            <a:pPr marL="0" indent="0" algn="just">
              <a:buNone/>
            </a:pPr>
            <a:r>
              <a:rPr lang="fr-FR" sz="1200" dirty="0">
                <a:latin typeface="Century Gothic"/>
                <a:cs typeface="Century Gothic"/>
              </a:rPr>
              <a:t>Il est </a:t>
            </a:r>
            <a:r>
              <a:rPr lang="fr-FR" sz="1200" dirty="0" smtClean="0">
                <a:latin typeface="Century Gothic"/>
                <a:cs typeface="Century Gothic"/>
              </a:rPr>
              <a:t>préférable </a:t>
            </a:r>
            <a:r>
              <a:rPr lang="fr-FR" sz="1200" dirty="0">
                <a:latin typeface="Century Gothic"/>
                <a:cs typeface="Century Gothic"/>
              </a:rPr>
              <a:t>de regarder ce cahier avec votre enfant et de le commenter ensemble. Il sera fier de vous montrer ses </a:t>
            </a:r>
            <a:r>
              <a:rPr lang="fr-FR" sz="1200" dirty="0" smtClean="0">
                <a:latin typeface="Century Gothic"/>
                <a:cs typeface="Century Gothic"/>
              </a:rPr>
              <a:t>progrès </a:t>
            </a:r>
            <a:r>
              <a:rPr lang="fr-FR" sz="1200" dirty="0">
                <a:latin typeface="Century Gothic"/>
                <a:cs typeface="Century Gothic"/>
              </a:rPr>
              <a:t>! </a:t>
            </a: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Ainsi l’élève </a:t>
            </a:r>
            <a:r>
              <a:rPr lang="fr-FR" sz="1200" dirty="0">
                <a:latin typeface="Century Gothic"/>
                <a:cs typeface="Century Gothic"/>
              </a:rPr>
              <a:t>construit son rapport au savoir, donne du sens aux apprentissages et devient acteur. Il prend confiance en ses </a:t>
            </a:r>
            <a:r>
              <a:rPr lang="fr-FR" sz="1200" dirty="0" smtClean="0">
                <a:latin typeface="Century Gothic"/>
                <a:cs typeface="Century Gothic"/>
              </a:rPr>
              <a:t>capacités, </a:t>
            </a:r>
            <a:r>
              <a:rPr lang="fr-FR" sz="1200" dirty="0">
                <a:latin typeface="Century Gothic"/>
                <a:cs typeface="Century Gothic"/>
              </a:rPr>
              <a:t>prend plaisir à </a:t>
            </a:r>
            <a:r>
              <a:rPr lang="fr-FR" sz="1200" dirty="0" smtClean="0">
                <a:latin typeface="Century Gothic"/>
                <a:cs typeface="Century Gothic"/>
              </a:rPr>
              <a:t>réussir, développe </a:t>
            </a:r>
            <a:r>
              <a:rPr lang="fr-FR" sz="1200" dirty="0">
                <a:latin typeface="Century Gothic"/>
                <a:cs typeface="Century Gothic"/>
              </a:rPr>
              <a:t>le </a:t>
            </a:r>
            <a:r>
              <a:rPr lang="fr-FR" sz="1200" dirty="0" smtClean="0">
                <a:latin typeface="Century Gothic"/>
                <a:cs typeface="Century Gothic"/>
              </a:rPr>
              <a:t>goût </a:t>
            </a:r>
            <a:r>
              <a:rPr lang="fr-FR" sz="1200" dirty="0">
                <a:latin typeface="Century Gothic"/>
                <a:cs typeface="Century Gothic"/>
              </a:rPr>
              <a:t>de l'effort et de la </a:t>
            </a:r>
            <a:r>
              <a:rPr lang="fr-FR" sz="1200" dirty="0" smtClean="0">
                <a:latin typeface="Century Gothic"/>
                <a:cs typeface="Century Gothic"/>
              </a:rPr>
              <a:t>persévérance </a:t>
            </a:r>
            <a:r>
              <a:rPr lang="fr-FR" sz="1200" dirty="0">
                <a:latin typeface="Century Gothic"/>
                <a:cs typeface="Century Gothic"/>
              </a:rPr>
              <a:t>: aller au bout, finir. Il s’approprie les </a:t>
            </a:r>
            <a:r>
              <a:rPr lang="fr-FR" sz="1200" dirty="0" smtClean="0">
                <a:latin typeface="Century Gothic"/>
                <a:cs typeface="Century Gothic"/>
              </a:rPr>
              <a:t>critères </a:t>
            </a:r>
            <a:r>
              <a:rPr lang="fr-FR" sz="1200" dirty="0">
                <a:latin typeface="Century Gothic"/>
                <a:cs typeface="Century Gothic"/>
              </a:rPr>
              <a:t>de </a:t>
            </a:r>
            <a:r>
              <a:rPr lang="fr-FR" sz="1200" dirty="0" smtClean="0">
                <a:latin typeface="Century Gothic"/>
                <a:cs typeface="Century Gothic"/>
              </a:rPr>
              <a:t>réussite, </a:t>
            </a:r>
            <a:r>
              <a:rPr lang="fr-FR" sz="1200" dirty="0">
                <a:latin typeface="Century Gothic"/>
                <a:cs typeface="Century Gothic"/>
              </a:rPr>
              <a:t>les comprend et s’implique dans </a:t>
            </a:r>
            <a:r>
              <a:rPr lang="fr-FR" sz="1200" dirty="0" smtClean="0">
                <a:latin typeface="Century Gothic"/>
                <a:cs typeface="Century Gothic"/>
              </a:rPr>
              <a:t>l’évaluation</a:t>
            </a:r>
            <a:r>
              <a:rPr lang="fr-FR" sz="1200" dirty="0">
                <a:latin typeface="Century Gothic"/>
                <a:cs typeface="Century Gothic"/>
              </a:rPr>
              <a:t>. </a:t>
            </a: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Ce </a:t>
            </a:r>
            <a:r>
              <a:rPr lang="fr-FR" sz="1200" dirty="0">
                <a:latin typeface="Century Gothic"/>
                <a:cs typeface="Century Gothic"/>
              </a:rPr>
              <a:t>document vous sera confié </a:t>
            </a:r>
            <a:r>
              <a:rPr lang="fr-FR" sz="1200" dirty="0" smtClean="0">
                <a:latin typeface="Century Gothic"/>
                <a:cs typeface="Century Gothic"/>
              </a:rPr>
              <a:t>régulièrement </a:t>
            </a:r>
            <a:r>
              <a:rPr lang="fr-FR" sz="1200" dirty="0">
                <a:latin typeface="Century Gothic"/>
                <a:cs typeface="Century Gothic"/>
              </a:rPr>
              <a:t>pour que vous puissiez partager avec votre enfant et discuter avec lui de ce qu’il apprend à </a:t>
            </a:r>
            <a:r>
              <a:rPr lang="fr-FR" sz="1200" dirty="0" smtClean="0">
                <a:latin typeface="Century Gothic"/>
                <a:cs typeface="Century Gothic"/>
              </a:rPr>
              <a:t>l’école</a:t>
            </a:r>
            <a:r>
              <a:rPr lang="fr-FR" sz="1200" dirty="0">
                <a:latin typeface="Century Gothic"/>
                <a:cs typeface="Century Gothic"/>
              </a:rPr>
              <a:t>, de ce qu'il </a:t>
            </a:r>
            <a:r>
              <a:rPr lang="fr-FR" sz="1200" dirty="0" smtClean="0">
                <a:latin typeface="Century Gothic"/>
                <a:cs typeface="Century Gothic"/>
              </a:rPr>
              <a:t>réussit, </a:t>
            </a:r>
            <a:r>
              <a:rPr lang="fr-FR" sz="1200" dirty="0">
                <a:latin typeface="Century Gothic"/>
                <a:cs typeface="Century Gothic"/>
              </a:rPr>
              <a:t>mais aussi de ce qu'il aimerait apprendre et </a:t>
            </a:r>
            <a:r>
              <a:rPr lang="fr-FR" sz="1200" dirty="0" smtClean="0">
                <a:latin typeface="Century Gothic"/>
                <a:cs typeface="Century Gothic"/>
              </a:rPr>
              <a:t>réussir</a:t>
            </a:r>
            <a:r>
              <a:rPr lang="fr-FR" sz="1200" dirty="0">
                <a:latin typeface="Century Gothic"/>
                <a:cs typeface="Century Gothic"/>
              </a:rPr>
              <a:t>. Merci d’en prendre soin et de le rapporter </a:t>
            </a:r>
            <a:r>
              <a:rPr lang="fr-FR" sz="1200" dirty="0" smtClean="0">
                <a:latin typeface="Century Gothic"/>
                <a:cs typeface="Century Gothic"/>
              </a:rPr>
              <a:t>dés </a:t>
            </a:r>
            <a:r>
              <a:rPr lang="fr-FR" sz="1200" dirty="0">
                <a:latin typeface="Century Gothic"/>
                <a:cs typeface="Century Gothic"/>
              </a:rPr>
              <a:t>que possible à </a:t>
            </a:r>
            <a:r>
              <a:rPr lang="fr-FR" sz="1200" dirty="0" smtClean="0">
                <a:latin typeface="Century Gothic"/>
                <a:cs typeface="Century Gothic"/>
              </a:rPr>
              <a:t>l’école</a:t>
            </a:r>
            <a:r>
              <a:rPr lang="fr-FR" sz="1200" dirty="0">
                <a:latin typeface="Century Gothic"/>
                <a:cs typeface="Century Gothic"/>
              </a:rPr>
              <a:t>. N’oubliez pas de le signer à la fin. </a:t>
            </a:r>
          </a:p>
          <a:p>
            <a:pPr marL="0" indent="0" algn="just">
              <a:buNone/>
            </a:pPr>
            <a:r>
              <a:rPr lang="fr-FR" sz="1200" dirty="0" smtClean="0">
                <a:latin typeface="Century Gothic"/>
                <a:cs typeface="Century Gothic"/>
              </a:rPr>
              <a:t>	Si </a:t>
            </a:r>
            <a:r>
              <a:rPr lang="fr-FR" sz="1200" dirty="0">
                <a:latin typeface="Century Gothic"/>
                <a:cs typeface="Century Gothic"/>
              </a:rPr>
              <a:t>vous souhaitez plus d’explications, </a:t>
            </a:r>
            <a:r>
              <a:rPr lang="fr-FR" sz="1200" dirty="0" smtClean="0">
                <a:latin typeface="Century Gothic"/>
                <a:cs typeface="Century Gothic"/>
              </a:rPr>
              <a:t>n’hésitez </a:t>
            </a:r>
            <a:r>
              <a:rPr lang="fr-FR" sz="1200" dirty="0">
                <a:latin typeface="Century Gothic"/>
                <a:cs typeface="Century Gothic"/>
              </a:rPr>
              <a:t>pas à me contacter pour prendre un rendez-vous. </a:t>
            </a: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r">
              <a:buNone/>
            </a:pPr>
            <a:r>
              <a:rPr lang="fr-FR" sz="1200" i="1" dirty="0" smtClean="0">
                <a:latin typeface="Century Gothic"/>
                <a:cs typeface="Century Gothic"/>
              </a:rPr>
              <a:t>La ma</a:t>
            </a:r>
            <a:r>
              <a:rPr lang="fr-FR" sz="1200" i="1" dirty="0" smtClean="0">
                <a:latin typeface="Century Gothic"/>
                <a:cs typeface="Century Gothic"/>
              </a:rPr>
              <a:t>îtresse, Mme Machin</a:t>
            </a:r>
            <a:endParaRPr lang="fr-FR" sz="1200" dirty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200" dirty="0" smtClean="0">
              <a:latin typeface="Century Gothic"/>
              <a:cs typeface="Century Gothic"/>
            </a:endParaRPr>
          </a:p>
          <a:p>
            <a:pPr marL="0" indent="0" algn="just">
              <a:buNone/>
            </a:pPr>
            <a:endParaRPr lang="fr-FR" sz="10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0" indent="0" algn="r">
              <a:buNone/>
            </a:pPr>
            <a:r>
              <a:rPr lang="fr-F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  <a:hlinkClick r:id="rId2"/>
              </a:rPr>
              <a:t>http://jardindalysse.com/maternelle</a:t>
            </a:r>
            <a:r>
              <a:rPr lang="fr-F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  <a:hlinkClick r:id="rId2"/>
              </a:rPr>
              <a:t>/</a:t>
            </a:r>
            <a:endParaRPr lang="fr-FR" sz="10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0" indent="0" algn="r">
              <a:buNone/>
            </a:pPr>
            <a:r>
              <a:rPr lang="fr-F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Illustrations </a:t>
            </a:r>
            <a:r>
              <a:rPr lang="fr-F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: </a:t>
            </a:r>
            <a:r>
              <a:rPr lang="fr-FR" sz="1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dangerécole.blogspot.com</a:t>
            </a:r>
            <a:r>
              <a:rPr lang="fr-F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, Lecture Plus, http://</a:t>
            </a:r>
            <a:r>
              <a:rPr lang="fr-FR" sz="1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classeurdecole.fr</a:t>
            </a:r>
            <a:r>
              <a:rPr lang="fr-F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/ </a:t>
            </a:r>
          </a:p>
          <a:p>
            <a:endParaRPr lang="fr-FR" sz="1400" dirty="0">
              <a:latin typeface="Century Gothic"/>
            </a:endParaRPr>
          </a:p>
          <a:p>
            <a:pPr marL="0" indent="0">
              <a:buNone/>
            </a:pPr>
            <a:endParaRPr lang="fr-FR" sz="1400" dirty="0">
              <a:latin typeface="Century Gothic"/>
            </a:endParaRPr>
          </a:p>
        </p:txBody>
      </p:sp>
      <p:pic>
        <p:nvPicPr>
          <p:cNvPr id="6" name="Image 5" descr="http://www.classroomcapers.co.uk/media/teacher-talk/x11872-champ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95625" y="2984500"/>
            <a:ext cx="1323975" cy="14028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cxnSp>
        <p:nvCxnSpPr>
          <p:cNvPr id="10" name="Connecteur droit 9"/>
          <p:cNvCxnSpPr/>
          <p:nvPr/>
        </p:nvCxnSpPr>
        <p:spPr>
          <a:xfrm>
            <a:off x="0" y="726104"/>
            <a:ext cx="7562850" cy="0"/>
          </a:xfrm>
          <a:prstGeom prst="line">
            <a:avLst/>
          </a:prstGeom>
          <a:ln w="50800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2700" y="0"/>
            <a:ext cx="7562850" cy="6731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latin typeface="Fineliner Script"/>
                <a:cs typeface="Fineliner Script"/>
              </a:rPr>
              <a:t>Mon cahier de progrès en petite section</a:t>
            </a:r>
            <a:endParaRPr lang="fr-FR" sz="3600" dirty="0">
              <a:latin typeface="Fineliner Script"/>
              <a:cs typeface="Fineliner Script"/>
            </a:endParaRPr>
          </a:p>
        </p:txBody>
      </p:sp>
    </p:spTree>
    <p:extLst>
      <p:ext uri="{BB962C8B-B14F-4D97-AF65-F5344CB8AC3E}">
        <p14:creationId xmlns:p14="http://schemas.microsoft.com/office/powerpoint/2010/main" val="36217008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</TotalTime>
  <Words>39</Words>
  <Application>Microsoft Macintosh PowerPoint</Application>
  <PresentationFormat>Personnalisé</PresentationFormat>
  <Paragraphs>35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Ecole maternelle des Bonnières à COMMUNAY</dc:title>
  <dc:creator>Agnes REINBOLD</dc:creator>
  <cp:lastModifiedBy>Agnes REINBOLD</cp:lastModifiedBy>
  <cp:revision>75</cp:revision>
  <dcterms:created xsi:type="dcterms:W3CDTF">2013-12-22T17:30:17Z</dcterms:created>
  <dcterms:modified xsi:type="dcterms:W3CDTF">2016-01-09T17:04:11Z</dcterms:modified>
</cp:coreProperties>
</file>